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2" r:id="rId1"/>
  </p:sldMasterIdLst>
  <p:notesMasterIdLst>
    <p:notesMasterId r:id="rId38"/>
  </p:notesMasterIdLst>
  <p:sldIdLst>
    <p:sldId id="256" r:id="rId2"/>
    <p:sldId id="257" r:id="rId3"/>
    <p:sldId id="282" r:id="rId4"/>
    <p:sldId id="316" r:id="rId5"/>
    <p:sldId id="313" r:id="rId6"/>
    <p:sldId id="320" r:id="rId7"/>
    <p:sldId id="299" r:id="rId8"/>
    <p:sldId id="315" r:id="rId9"/>
    <p:sldId id="264" r:id="rId10"/>
    <p:sldId id="268" r:id="rId11"/>
    <p:sldId id="269" r:id="rId12"/>
    <p:sldId id="270" r:id="rId13"/>
    <p:sldId id="274" r:id="rId14"/>
    <p:sldId id="275" r:id="rId15"/>
    <p:sldId id="304" r:id="rId16"/>
    <p:sldId id="273" r:id="rId17"/>
    <p:sldId id="276" r:id="rId18"/>
    <p:sldId id="305" r:id="rId19"/>
    <p:sldId id="306" r:id="rId20"/>
    <p:sldId id="307" r:id="rId21"/>
    <p:sldId id="308" r:id="rId22"/>
    <p:sldId id="309" r:id="rId23"/>
    <p:sldId id="310" r:id="rId24"/>
    <p:sldId id="311" r:id="rId25"/>
    <p:sldId id="300" r:id="rId26"/>
    <p:sldId id="317" r:id="rId27"/>
    <p:sldId id="323" r:id="rId28"/>
    <p:sldId id="325" r:id="rId29"/>
    <p:sldId id="291" r:id="rId30"/>
    <p:sldId id="290" r:id="rId31"/>
    <p:sldId id="301" r:id="rId32"/>
    <p:sldId id="302" r:id="rId33"/>
    <p:sldId id="321" r:id="rId34"/>
    <p:sldId id="322" r:id="rId35"/>
    <p:sldId id="303" r:id="rId36"/>
    <p:sldId id="326" r:id="rId3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EC4438-1E0E-4FF2-9C6F-F6B91A5AD851}" type="doc">
      <dgm:prSet loTypeId="urn:microsoft.com/office/officeart/2005/8/layout/process2" loCatId="process" qsTypeId="urn:microsoft.com/office/officeart/2005/8/quickstyle/3d1" qsCatId="3D" csTypeId="urn:microsoft.com/office/officeart/2005/8/colors/accent3_3" csCatId="accent3" phldr="1"/>
      <dgm:spPr/>
      <dgm:t>
        <a:bodyPr/>
        <a:lstStyle/>
        <a:p>
          <a:endParaRPr lang="pt-PT"/>
        </a:p>
      </dgm:t>
    </dgm:pt>
    <dgm:pt modelId="{74BE9A67-A21B-4871-8737-BE165A464D54}">
      <dgm:prSet custT="1"/>
      <dgm:spPr>
        <a:solidFill>
          <a:schemeClr val="bg2">
            <a:lumMod val="75000"/>
          </a:schemeClr>
        </a:solidFill>
      </dgm:spPr>
      <dgm:t>
        <a:bodyPr/>
        <a:lstStyle/>
        <a:p>
          <a:r>
            <a:rPr lang="pt-PT" sz="1800" b="1" dirty="0" smtClean="0">
              <a:solidFill>
                <a:schemeClr val="tx1"/>
              </a:solidFill>
            </a:rPr>
            <a:t>1. Enquadramento</a:t>
          </a:r>
        </a:p>
      </dgm:t>
    </dgm:pt>
    <dgm:pt modelId="{2DC5BA55-4938-42E9-B5E6-6A0B3E6727AB}" type="parTrans" cxnId="{953466F7-2A59-4906-B9D9-F2A58342EEF2}">
      <dgm:prSet/>
      <dgm:spPr/>
      <dgm:t>
        <a:bodyPr/>
        <a:lstStyle/>
        <a:p>
          <a:endParaRPr lang="pt-PT" sz="1800"/>
        </a:p>
      </dgm:t>
    </dgm:pt>
    <dgm:pt modelId="{74966C56-3043-4626-885A-A3C18E3CC472}" type="sibTrans" cxnId="{953466F7-2A59-4906-B9D9-F2A58342EEF2}">
      <dgm:prSet custT="1"/>
      <dgm:spPr>
        <a:noFill/>
      </dgm:spPr>
      <dgm:t>
        <a:bodyPr/>
        <a:lstStyle/>
        <a:p>
          <a:endParaRPr lang="pt-PT" sz="1800"/>
        </a:p>
      </dgm:t>
    </dgm:pt>
    <dgm:pt modelId="{B85CAE8E-E01F-491E-B6E3-FE2B462D2C93}">
      <dgm:prSet custT="1"/>
      <dgm:spPr>
        <a:solidFill>
          <a:schemeClr val="accent2">
            <a:lumMod val="40000"/>
            <a:lumOff val="60000"/>
          </a:schemeClr>
        </a:solidFill>
      </dgm:spPr>
      <dgm:t>
        <a:bodyPr/>
        <a:lstStyle/>
        <a:p>
          <a:r>
            <a:rPr lang="pt-PT" sz="1800" b="1" dirty="0" smtClean="0">
              <a:solidFill>
                <a:schemeClr val="tx1"/>
              </a:solidFill>
            </a:rPr>
            <a:t>3. Contextualização do texto proposto</a:t>
          </a:r>
        </a:p>
      </dgm:t>
    </dgm:pt>
    <dgm:pt modelId="{1174B307-2F05-42AF-ACE6-6DE9196AD9DD}" type="parTrans" cxnId="{944F00BE-8BB7-466A-AAF6-86E2FC871D65}">
      <dgm:prSet/>
      <dgm:spPr/>
      <dgm:t>
        <a:bodyPr/>
        <a:lstStyle/>
        <a:p>
          <a:endParaRPr lang="pt-PT" sz="1800"/>
        </a:p>
      </dgm:t>
    </dgm:pt>
    <dgm:pt modelId="{E60BB72B-2244-47C1-871B-2DC249A70396}" type="sibTrans" cxnId="{944F00BE-8BB7-466A-AAF6-86E2FC871D65}">
      <dgm:prSet custT="1"/>
      <dgm:spPr>
        <a:noFill/>
      </dgm:spPr>
      <dgm:t>
        <a:bodyPr/>
        <a:lstStyle/>
        <a:p>
          <a:endParaRPr lang="pt-PT" sz="1800"/>
        </a:p>
      </dgm:t>
    </dgm:pt>
    <dgm:pt modelId="{DC5A352D-ABA5-4006-9D52-5FECA144A500}">
      <dgm:prSet custT="1"/>
      <dgm:spPr>
        <a:solidFill>
          <a:schemeClr val="bg1">
            <a:lumMod val="75000"/>
          </a:schemeClr>
        </a:solidFill>
      </dgm:spPr>
      <dgm:t>
        <a:bodyPr/>
        <a:lstStyle/>
        <a:p>
          <a:r>
            <a:rPr lang="pt-PT" sz="1800" b="1" dirty="0" smtClean="0">
              <a:solidFill>
                <a:schemeClr val="tx1"/>
              </a:solidFill>
            </a:rPr>
            <a:t>2. Apresentação do Texto</a:t>
          </a:r>
          <a:endParaRPr lang="pt-PT" sz="1800" b="1" dirty="0">
            <a:solidFill>
              <a:schemeClr val="tx1"/>
            </a:solidFill>
          </a:endParaRPr>
        </a:p>
      </dgm:t>
    </dgm:pt>
    <dgm:pt modelId="{AB58F2FB-2D80-4641-8E9E-479CEC941286}" type="parTrans" cxnId="{B71C3455-E5F1-4984-A872-F35222FA260D}">
      <dgm:prSet/>
      <dgm:spPr/>
      <dgm:t>
        <a:bodyPr/>
        <a:lstStyle/>
        <a:p>
          <a:endParaRPr lang="pt-PT" sz="1800"/>
        </a:p>
      </dgm:t>
    </dgm:pt>
    <dgm:pt modelId="{87F19E6A-E6EA-48BA-981B-DF52BD937963}" type="sibTrans" cxnId="{B71C3455-E5F1-4984-A872-F35222FA260D}">
      <dgm:prSet custT="1"/>
      <dgm:spPr>
        <a:noFill/>
      </dgm:spPr>
      <dgm:t>
        <a:bodyPr/>
        <a:lstStyle/>
        <a:p>
          <a:endParaRPr lang="pt-PT" sz="1800"/>
        </a:p>
      </dgm:t>
    </dgm:pt>
    <dgm:pt modelId="{924AE2B4-8558-406D-A056-9253A3CD328E}">
      <dgm:prSet custT="1"/>
      <dgm:spPr>
        <a:solidFill>
          <a:schemeClr val="accent4">
            <a:lumMod val="60000"/>
            <a:lumOff val="40000"/>
          </a:schemeClr>
        </a:solidFill>
      </dgm:spPr>
      <dgm:t>
        <a:bodyPr/>
        <a:lstStyle/>
        <a:p>
          <a:r>
            <a:rPr lang="pt-PT" sz="1800" b="1" dirty="0" smtClean="0">
              <a:solidFill>
                <a:schemeClr val="tx1"/>
              </a:solidFill>
            </a:rPr>
            <a:t>4. Análise da dinâmica realizada/Discussão</a:t>
          </a:r>
        </a:p>
      </dgm:t>
    </dgm:pt>
    <dgm:pt modelId="{BE11E45E-94F6-4977-8F60-9C3531851C77}" type="parTrans" cxnId="{E4522F6A-EC97-4F8A-8DBC-B810B159E2BB}">
      <dgm:prSet/>
      <dgm:spPr/>
      <dgm:t>
        <a:bodyPr/>
        <a:lstStyle/>
        <a:p>
          <a:endParaRPr lang="pt-PT" sz="1800"/>
        </a:p>
      </dgm:t>
    </dgm:pt>
    <dgm:pt modelId="{6D868C81-0B03-4619-9DDD-E59E8BF66859}" type="sibTrans" cxnId="{E4522F6A-EC97-4F8A-8DBC-B810B159E2BB}">
      <dgm:prSet custT="1"/>
      <dgm:spPr>
        <a:noFill/>
      </dgm:spPr>
      <dgm:t>
        <a:bodyPr/>
        <a:lstStyle/>
        <a:p>
          <a:endParaRPr lang="pt-PT" sz="1800"/>
        </a:p>
      </dgm:t>
    </dgm:pt>
    <dgm:pt modelId="{FEFB934C-23D3-445E-98EB-E0661289A8B2}">
      <dgm:prSet custT="1"/>
      <dgm:spPr/>
      <dgm:t>
        <a:bodyPr/>
        <a:lstStyle/>
        <a:p>
          <a:r>
            <a:rPr lang="pt-PT" sz="1800" b="1" dirty="0" smtClean="0">
              <a:solidFill>
                <a:schemeClr val="tx1"/>
              </a:solidFill>
            </a:rPr>
            <a:t>5. Reflexões Finais </a:t>
          </a:r>
          <a:endParaRPr lang="pt-PT" sz="1800" b="1" dirty="0">
            <a:solidFill>
              <a:schemeClr val="tx1"/>
            </a:solidFill>
          </a:endParaRPr>
        </a:p>
      </dgm:t>
    </dgm:pt>
    <dgm:pt modelId="{82BD685E-4AB4-4BA6-AFF0-E645A4E544DA}" type="parTrans" cxnId="{FE467D19-B0D2-4B93-B847-D7101DE1F0FB}">
      <dgm:prSet/>
      <dgm:spPr/>
      <dgm:t>
        <a:bodyPr/>
        <a:lstStyle/>
        <a:p>
          <a:endParaRPr lang="pt-PT" sz="1800"/>
        </a:p>
      </dgm:t>
    </dgm:pt>
    <dgm:pt modelId="{B5A06A45-5928-4451-842B-9B6FAE9FAC5A}" type="sibTrans" cxnId="{FE467D19-B0D2-4B93-B847-D7101DE1F0FB}">
      <dgm:prSet custT="1"/>
      <dgm:spPr>
        <a:noFill/>
      </dgm:spPr>
      <dgm:t>
        <a:bodyPr/>
        <a:lstStyle/>
        <a:p>
          <a:endParaRPr lang="pt-PT" sz="1800"/>
        </a:p>
      </dgm:t>
    </dgm:pt>
    <dgm:pt modelId="{F631D424-3747-40ED-9DA5-BB131AE195AF}">
      <dgm:prSet custT="1"/>
      <dgm:spPr/>
      <dgm:t>
        <a:bodyPr/>
        <a:lstStyle/>
        <a:p>
          <a:r>
            <a:rPr lang="pt-PT" sz="1800" b="1" dirty="0" smtClean="0">
              <a:solidFill>
                <a:schemeClr val="tx1"/>
              </a:solidFill>
            </a:rPr>
            <a:t>6. Bibliografia</a:t>
          </a:r>
          <a:endParaRPr lang="pt-PT" sz="1800" b="1" dirty="0">
            <a:solidFill>
              <a:schemeClr val="tx1"/>
            </a:solidFill>
          </a:endParaRPr>
        </a:p>
      </dgm:t>
    </dgm:pt>
    <dgm:pt modelId="{E4FB7D1B-52EC-462F-A448-93E606BAD45B}" type="parTrans" cxnId="{2597457C-F631-45CB-9B4D-F0452B0C6911}">
      <dgm:prSet/>
      <dgm:spPr/>
      <dgm:t>
        <a:bodyPr/>
        <a:lstStyle/>
        <a:p>
          <a:endParaRPr lang="pt-PT" sz="1800"/>
        </a:p>
      </dgm:t>
    </dgm:pt>
    <dgm:pt modelId="{C1DF056F-DE6B-4E44-BE28-30D556865068}" type="sibTrans" cxnId="{2597457C-F631-45CB-9B4D-F0452B0C6911}">
      <dgm:prSet/>
      <dgm:spPr/>
      <dgm:t>
        <a:bodyPr/>
        <a:lstStyle/>
        <a:p>
          <a:endParaRPr lang="pt-PT" sz="1800"/>
        </a:p>
      </dgm:t>
    </dgm:pt>
    <dgm:pt modelId="{C2A32ED8-4F40-40CD-9DE2-F22EDC88DB5C}" type="pres">
      <dgm:prSet presAssocID="{A9EC4438-1E0E-4FF2-9C6F-F6B91A5AD851}" presName="linearFlow" presStyleCnt="0">
        <dgm:presLayoutVars>
          <dgm:resizeHandles val="exact"/>
        </dgm:presLayoutVars>
      </dgm:prSet>
      <dgm:spPr/>
      <dgm:t>
        <a:bodyPr/>
        <a:lstStyle/>
        <a:p>
          <a:endParaRPr lang="pt-PT"/>
        </a:p>
      </dgm:t>
    </dgm:pt>
    <dgm:pt modelId="{3687AB20-19E8-448B-876A-9D1B9979F0E6}" type="pres">
      <dgm:prSet presAssocID="{74BE9A67-A21B-4871-8737-BE165A464D54}" presName="node" presStyleLbl="node1" presStyleIdx="0" presStyleCnt="6" custScaleX="152686" custScaleY="155699" custLinFactX="-46554" custLinFactNeighborX="-100000" custLinFactNeighborY="22749">
        <dgm:presLayoutVars>
          <dgm:bulletEnabled val="1"/>
        </dgm:presLayoutVars>
      </dgm:prSet>
      <dgm:spPr/>
      <dgm:t>
        <a:bodyPr/>
        <a:lstStyle/>
        <a:p>
          <a:endParaRPr lang="pt-PT"/>
        </a:p>
      </dgm:t>
    </dgm:pt>
    <dgm:pt modelId="{2077C16E-D8EA-451E-AC63-970445F3FC76}" type="pres">
      <dgm:prSet presAssocID="{74966C56-3043-4626-885A-A3C18E3CC472}" presName="sibTrans" presStyleLbl="sibTrans2D1" presStyleIdx="0" presStyleCnt="5" custAng="18467632" custScaleX="288700" custScaleY="284434" custLinFactX="-300000" custLinFactY="55909" custLinFactNeighborX="-305000" custLinFactNeighborY="100000"/>
      <dgm:spPr>
        <a:prstGeom prst="curvedRightArrow">
          <a:avLst/>
        </a:prstGeom>
      </dgm:spPr>
      <dgm:t>
        <a:bodyPr/>
        <a:lstStyle/>
        <a:p>
          <a:endParaRPr lang="pt-PT"/>
        </a:p>
      </dgm:t>
    </dgm:pt>
    <dgm:pt modelId="{6BBF4D68-BA9C-4ACD-8690-1E642998982B}" type="pres">
      <dgm:prSet presAssocID="{74966C56-3043-4626-885A-A3C18E3CC472}" presName="connectorText" presStyleLbl="sibTrans2D1" presStyleIdx="0" presStyleCnt="5"/>
      <dgm:spPr/>
      <dgm:t>
        <a:bodyPr/>
        <a:lstStyle/>
        <a:p>
          <a:endParaRPr lang="pt-PT"/>
        </a:p>
      </dgm:t>
    </dgm:pt>
    <dgm:pt modelId="{137E714F-F603-44AF-AF73-984ECA1B9087}" type="pres">
      <dgm:prSet presAssocID="{DC5A352D-ABA5-4006-9D52-5FECA144A500}" presName="node" presStyleLbl="node1" presStyleIdx="1" presStyleCnt="6" custScaleX="152686" custScaleY="155699" custLinFactY="-5201" custLinFactNeighborX="-92546" custLinFactNeighborY="-100000">
        <dgm:presLayoutVars>
          <dgm:bulletEnabled val="1"/>
        </dgm:presLayoutVars>
      </dgm:prSet>
      <dgm:spPr/>
      <dgm:t>
        <a:bodyPr/>
        <a:lstStyle/>
        <a:p>
          <a:endParaRPr lang="pt-PT"/>
        </a:p>
      </dgm:t>
    </dgm:pt>
    <dgm:pt modelId="{ABEECFFC-68BF-43F3-B1AF-B923ADF0CDE8}" type="pres">
      <dgm:prSet presAssocID="{87F19E6A-E6EA-48BA-981B-DF52BD937963}" presName="sibTrans" presStyleLbl="sibTrans2D1" presStyleIdx="1" presStyleCnt="5" custAng="19106437" custScaleX="266560" custScaleY="278267" custLinFactX="-200000" custLinFactY="49632" custLinFactNeighborX="-256399" custLinFactNeighborY="100000"/>
      <dgm:spPr>
        <a:prstGeom prst="curvedRightArrow">
          <a:avLst/>
        </a:prstGeom>
      </dgm:spPr>
      <dgm:t>
        <a:bodyPr/>
        <a:lstStyle/>
        <a:p>
          <a:endParaRPr lang="pt-PT"/>
        </a:p>
      </dgm:t>
    </dgm:pt>
    <dgm:pt modelId="{37610F95-851B-4F96-B289-EABDA3B1FB03}" type="pres">
      <dgm:prSet presAssocID="{87F19E6A-E6EA-48BA-981B-DF52BD937963}" presName="connectorText" presStyleLbl="sibTrans2D1" presStyleIdx="1" presStyleCnt="5"/>
      <dgm:spPr/>
      <dgm:t>
        <a:bodyPr/>
        <a:lstStyle/>
        <a:p>
          <a:endParaRPr lang="pt-PT"/>
        </a:p>
      </dgm:t>
    </dgm:pt>
    <dgm:pt modelId="{64EC42E1-B3DD-4CA6-92FA-2E7D00DF52CF}" type="pres">
      <dgm:prSet presAssocID="{B85CAE8E-E01F-491E-B6E3-FE2B462D2C93}" presName="node" presStyleLbl="node1" presStyleIdx="2" presStyleCnt="6" custScaleX="152686" custScaleY="155699" custLinFactY="-24170" custLinFactNeighborX="-13454" custLinFactNeighborY="-100000">
        <dgm:presLayoutVars>
          <dgm:bulletEnabled val="1"/>
        </dgm:presLayoutVars>
      </dgm:prSet>
      <dgm:spPr/>
      <dgm:t>
        <a:bodyPr/>
        <a:lstStyle/>
        <a:p>
          <a:endParaRPr lang="pt-PT"/>
        </a:p>
      </dgm:t>
    </dgm:pt>
    <dgm:pt modelId="{8B68A0B7-7340-444B-AB71-E0772643D631}" type="pres">
      <dgm:prSet presAssocID="{E60BB72B-2244-47C1-871B-2DC249A70396}" presName="sibTrans" presStyleLbl="sibTrans2D1" presStyleIdx="2" presStyleCnt="5" custAng="18935902" custScaleX="317722" custScaleY="232136" custLinFactX="-200000" custLinFactY="100000" custLinFactNeighborX="-296450" custLinFactNeighborY="102388"/>
      <dgm:spPr>
        <a:prstGeom prst="curvedRightArrow">
          <a:avLst/>
        </a:prstGeom>
      </dgm:spPr>
      <dgm:t>
        <a:bodyPr/>
        <a:lstStyle/>
        <a:p>
          <a:endParaRPr lang="pt-PT"/>
        </a:p>
      </dgm:t>
    </dgm:pt>
    <dgm:pt modelId="{5798C715-57CA-4B06-9F39-AFCEE7267819}" type="pres">
      <dgm:prSet presAssocID="{E60BB72B-2244-47C1-871B-2DC249A70396}" presName="connectorText" presStyleLbl="sibTrans2D1" presStyleIdx="2" presStyleCnt="5"/>
      <dgm:spPr/>
      <dgm:t>
        <a:bodyPr/>
        <a:lstStyle/>
        <a:p>
          <a:endParaRPr lang="pt-PT"/>
        </a:p>
      </dgm:t>
    </dgm:pt>
    <dgm:pt modelId="{A72FB099-91DB-4366-B633-42F2FD64A4FD}" type="pres">
      <dgm:prSet presAssocID="{924AE2B4-8558-406D-A056-9253A3CD328E}" presName="node" presStyleLbl="node1" presStyleIdx="3" presStyleCnt="6" custScaleX="152686" custScaleY="155699" custLinFactY="-46800" custLinFactNeighborX="65637" custLinFactNeighborY="-100000">
        <dgm:presLayoutVars>
          <dgm:bulletEnabled val="1"/>
        </dgm:presLayoutVars>
      </dgm:prSet>
      <dgm:spPr/>
      <dgm:t>
        <a:bodyPr/>
        <a:lstStyle/>
        <a:p>
          <a:endParaRPr lang="pt-PT"/>
        </a:p>
      </dgm:t>
    </dgm:pt>
    <dgm:pt modelId="{3F7B7B47-E1CA-49A8-8EA2-4A91EA586778}" type="pres">
      <dgm:prSet presAssocID="{6D868C81-0B03-4619-9DDD-E59E8BF66859}" presName="sibTrans" presStyleLbl="sibTrans2D1" presStyleIdx="3" presStyleCnt="5" custAng="18217285" custScaleX="335617" custScaleY="233118" custLinFactX="-287535" custLinFactY="92765" custLinFactNeighborX="-300000" custLinFactNeighborY="100000"/>
      <dgm:spPr>
        <a:prstGeom prst="curvedRightArrow">
          <a:avLst/>
        </a:prstGeom>
      </dgm:spPr>
      <dgm:t>
        <a:bodyPr/>
        <a:lstStyle/>
        <a:p>
          <a:endParaRPr lang="pt-PT"/>
        </a:p>
      </dgm:t>
    </dgm:pt>
    <dgm:pt modelId="{41AAECC4-7F70-422B-8D2A-FC7E726799BC}" type="pres">
      <dgm:prSet presAssocID="{6D868C81-0B03-4619-9DDD-E59E8BF66859}" presName="connectorText" presStyleLbl="sibTrans2D1" presStyleIdx="3" presStyleCnt="5"/>
      <dgm:spPr/>
      <dgm:t>
        <a:bodyPr/>
        <a:lstStyle/>
        <a:p>
          <a:endParaRPr lang="pt-PT"/>
        </a:p>
      </dgm:t>
    </dgm:pt>
    <dgm:pt modelId="{B4B1B2D5-022D-4B5B-9DB0-D3F73A636844}" type="pres">
      <dgm:prSet presAssocID="{FEFB934C-23D3-445E-98EB-E0661289A8B2}" presName="node" presStyleLbl="node1" presStyleIdx="4" presStyleCnt="6" custScaleX="152686" custScaleY="155699" custLinFactX="38989" custLinFactY="-40789" custLinFactNeighborX="100000" custLinFactNeighborY="-100000">
        <dgm:presLayoutVars>
          <dgm:bulletEnabled val="1"/>
        </dgm:presLayoutVars>
      </dgm:prSet>
      <dgm:spPr/>
      <dgm:t>
        <a:bodyPr/>
        <a:lstStyle/>
        <a:p>
          <a:endParaRPr lang="pt-PT"/>
        </a:p>
      </dgm:t>
    </dgm:pt>
    <dgm:pt modelId="{CC1EDCBA-09BC-4D45-BF23-4E575DE594F9}" type="pres">
      <dgm:prSet presAssocID="{B5A06A45-5928-4451-842B-9B6FAE9FAC5A}" presName="sibTrans" presStyleLbl="sibTrans2D1" presStyleIdx="4" presStyleCnt="5" custLinFactNeighborX="2924" custLinFactNeighborY="23860"/>
      <dgm:spPr/>
      <dgm:t>
        <a:bodyPr/>
        <a:lstStyle/>
        <a:p>
          <a:endParaRPr lang="pt-PT"/>
        </a:p>
      </dgm:t>
    </dgm:pt>
    <dgm:pt modelId="{3397A44D-BAE1-489B-8461-D30765049936}" type="pres">
      <dgm:prSet presAssocID="{B5A06A45-5928-4451-842B-9B6FAE9FAC5A}" presName="connectorText" presStyleLbl="sibTrans2D1" presStyleIdx="4" presStyleCnt="5"/>
      <dgm:spPr/>
      <dgm:t>
        <a:bodyPr/>
        <a:lstStyle/>
        <a:p>
          <a:endParaRPr lang="pt-PT"/>
        </a:p>
      </dgm:t>
    </dgm:pt>
    <dgm:pt modelId="{01C32B12-F0C0-41F2-B26D-11101E7089F1}" type="pres">
      <dgm:prSet presAssocID="{F631D424-3747-40ED-9DA5-BB131AE195AF}" presName="node" presStyleLbl="node1" presStyleIdx="5" presStyleCnt="6" custScaleX="154952" custScaleY="147745" custLinFactX="95481" custLinFactY="-46677" custLinFactNeighborX="100000" custLinFactNeighborY="-100000">
        <dgm:presLayoutVars>
          <dgm:bulletEnabled val="1"/>
        </dgm:presLayoutVars>
      </dgm:prSet>
      <dgm:spPr/>
      <dgm:t>
        <a:bodyPr/>
        <a:lstStyle/>
        <a:p>
          <a:endParaRPr lang="pt-PT"/>
        </a:p>
      </dgm:t>
    </dgm:pt>
  </dgm:ptLst>
  <dgm:cxnLst>
    <dgm:cxn modelId="{E4522F6A-EC97-4F8A-8DBC-B810B159E2BB}" srcId="{A9EC4438-1E0E-4FF2-9C6F-F6B91A5AD851}" destId="{924AE2B4-8558-406D-A056-9253A3CD328E}" srcOrd="3" destOrd="0" parTransId="{BE11E45E-94F6-4977-8F60-9C3531851C77}" sibTransId="{6D868C81-0B03-4619-9DDD-E59E8BF66859}"/>
    <dgm:cxn modelId="{944F00BE-8BB7-466A-AAF6-86E2FC871D65}" srcId="{A9EC4438-1E0E-4FF2-9C6F-F6B91A5AD851}" destId="{B85CAE8E-E01F-491E-B6E3-FE2B462D2C93}" srcOrd="2" destOrd="0" parTransId="{1174B307-2F05-42AF-ACE6-6DE9196AD9DD}" sibTransId="{E60BB72B-2244-47C1-871B-2DC249A70396}"/>
    <dgm:cxn modelId="{599DDA5F-B6CD-469B-A0AB-A2D2551FBB24}" type="presOf" srcId="{E60BB72B-2244-47C1-871B-2DC249A70396}" destId="{5798C715-57CA-4B06-9F39-AFCEE7267819}" srcOrd="1" destOrd="0" presId="urn:microsoft.com/office/officeart/2005/8/layout/process2"/>
    <dgm:cxn modelId="{FD3EF72C-DD30-43FA-8687-C98FA6BD078A}" type="presOf" srcId="{A9EC4438-1E0E-4FF2-9C6F-F6B91A5AD851}" destId="{C2A32ED8-4F40-40CD-9DE2-F22EDC88DB5C}" srcOrd="0" destOrd="0" presId="urn:microsoft.com/office/officeart/2005/8/layout/process2"/>
    <dgm:cxn modelId="{3E788486-01E5-40C9-BDCE-A210EC74A517}" type="presOf" srcId="{6D868C81-0B03-4619-9DDD-E59E8BF66859}" destId="{41AAECC4-7F70-422B-8D2A-FC7E726799BC}" srcOrd="1" destOrd="0" presId="urn:microsoft.com/office/officeart/2005/8/layout/process2"/>
    <dgm:cxn modelId="{06F62DCF-C166-4C99-B5FB-A3263271908B}" type="presOf" srcId="{87F19E6A-E6EA-48BA-981B-DF52BD937963}" destId="{ABEECFFC-68BF-43F3-B1AF-B923ADF0CDE8}" srcOrd="0" destOrd="0" presId="urn:microsoft.com/office/officeart/2005/8/layout/process2"/>
    <dgm:cxn modelId="{B71C3455-E5F1-4984-A872-F35222FA260D}" srcId="{A9EC4438-1E0E-4FF2-9C6F-F6B91A5AD851}" destId="{DC5A352D-ABA5-4006-9D52-5FECA144A500}" srcOrd="1" destOrd="0" parTransId="{AB58F2FB-2D80-4641-8E9E-479CEC941286}" sibTransId="{87F19E6A-E6EA-48BA-981B-DF52BD937963}"/>
    <dgm:cxn modelId="{53795CB9-C115-4418-A401-C3EAD6BC4FC3}" type="presOf" srcId="{B5A06A45-5928-4451-842B-9B6FAE9FAC5A}" destId="{CC1EDCBA-09BC-4D45-BF23-4E575DE594F9}" srcOrd="0" destOrd="0" presId="urn:microsoft.com/office/officeart/2005/8/layout/process2"/>
    <dgm:cxn modelId="{C7D8042C-9252-4563-9070-15911EF96E19}" type="presOf" srcId="{924AE2B4-8558-406D-A056-9253A3CD328E}" destId="{A72FB099-91DB-4366-B633-42F2FD64A4FD}" srcOrd="0" destOrd="0" presId="urn:microsoft.com/office/officeart/2005/8/layout/process2"/>
    <dgm:cxn modelId="{61DEB24B-1201-4903-B549-55E748800F3B}" type="presOf" srcId="{B85CAE8E-E01F-491E-B6E3-FE2B462D2C93}" destId="{64EC42E1-B3DD-4CA6-92FA-2E7D00DF52CF}" srcOrd="0" destOrd="0" presId="urn:microsoft.com/office/officeart/2005/8/layout/process2"/>
    <dgm:cxn modelId="{26C23E65-1130-4BEB-A2FD-C96C6FCBC31B}" type="presOf" srcId="{74BE9A67-A21B-4871-8737-BE165A464D54}" destId="{3687AB20-19E8-448B-876A-9D1B9979F0E6}" srcOrd="0" destOrd="0" presId="urn:microsoft.com/office/officeart/2005/8/layout/process2"/>
    <dgm:cxn modelId="{CB615034-3282-4B99-AC77-089A6A9005E6}" type="presOf" srcId="{74966C56-3043-4626-885A-A3C18E3CC472}" destId="{6BBF4D68-BA9C-4ACD-8690-1E642998982B}" srcOrd="1" destOrd="0" presId="urn:microsoft.com/office/officeart/2005/8/layout/process2"/>
    <dgm:cxn modelId="{2597457C-F631-45CB-9B4D-F0452B0C6911}" srcId="{A9EC4438-1E0E-4FF2-9C6F-F6B91A5AD851}" destId="{F631D424-3747-40ED-9DA5-BB131AE195AF}" srcOrd="5" destOrd="0" parTransId="{E4FB7D1B-52EC-462F-A448-93E606BAD45B}" sibTransId="{C1DF056F-DE6B-4E44-BE28-30D556865068}"/>
    <dgm:cxn modelId="{FAB786F7-A0FE-4B3A-BAA3-7F06AF633653}" type="presOf" srcId="{B5A06A45-5928-4451-842B-9B6FAE9FAC5A}" destId="{3397A44D-BAE1-489B-8461-D30765049936}" srcOrd="1" destOrd="0" presId="urn:microsoft.com/office/officeart/2005/8/layout/process2"/>
    <dgm:cxn modelId="{1007A623-4861-4D62-A514-196F65AC1B54}" type="presOf" srcId="{F631D424-3747-40ED-9DA5-BB131AE195AF}" destId="{01C32B12-F0C0-41F2-B26D-11101E7089F1}" srcOrd="0" destOrd="0" presId="urn:microsoft.com/office/officeart/2005/8/layout/process2"/>
    <dgm:cxn modelId="{C4EBAF38-1D80-4E6A-9392-3892DF3682AD}" type="presOf" srcId="{74966C56-3043-4626-885A-A3C18E3CC472}" destId="{2077C16E-D8EA-451E-AC63-970445F3FC76}" srcOrd="0" destOrd="0" presId="urn:microsoft.com/office/officeart/2005/8/layout/process2"/>
    <dgm:cxn modelId="{A4CA45FE-4997-403E-9EB1-6BF0AC3CC6C1}" type="presOf" srcId="{87F19E6A-E6EA-48BA-981B-DF52BD937963}" destId="{37610F95-851B-4F96-B289-EABDA3B1FB03}" srcOrd="1" destOrd="0" presId="urn:microsoft.com/office/officeart/2005/8/layout/process2"/>
    <dgm:cxn modelId="{5B4A53BA-08EB-4F9E-B099-66702A7CE33B}" type="presOf" srcId="{E60BB72B-2244-47C1-871B-2DC249A70396}" destId="{8B68A0B7-7340-444B-AB71-E0772643D631}" srcOrd="0" destOrd="0" presId="urn:microsoft.com/office/officeart/2005/8/layout/process2"/>
    <dgm:cxn modelId="{10CA051D-E036-4E93-85F7-F671C2CE4C1E}" type="presOf" srcId="{6D868C81-0B03-4619-9DDD-E59E8BF66859}" destId="{3F7B7B47-E1CA-49A8-8EA2-4A91EA586778}" srcOrd="0" destOrd="0" presId="urn:microsoft.com/office/officeart/2005/8/layout/process2"/>
    <dgm:cxn modelId="{953466F7-2A59-4906-B9D9-F2A58342EEF2}" srcId="{A9EC4438-1E0E-4FF2-9C6F-F6B91A5AD851}" destId="{74BE9A67-A21B-4871-8737-BE165A464D54}" srcOrd="0" destOrd="0" parTransId="{2DC5BA55-4938-42E9-B5E6-6A0B3E6727AB}" sibTransId="{74966C56-3043-4626-885A-A3C18E3CC472}"/>
    <dgm:cxn modelId="{A785EC9C-77B2-419A-8464-660C7D108648}" type="presOf" srcId="{DC5A352D-ABA5-4006-9D52-5FECA144A500}" destId="{137E714F-F603-44AF-AF73-984ECA1B9087}" srcOrd="0" destOrd="0" presId="urn:microsoft.com/office/officeart/2005/8/layout/process2"/>
    <dgm:cxn modelId="{FE467D19-B0D2-4B93-B847-D7101DE1F0FB}" srcId="{A9EC4438-1E0E-4FF2-9C6F-F6B91A5AD851}" destId="{FEFB934C-23D3-445E-98EB-E0661289A8B2}" srcOrd="4" destOrd="0" parTransId="{82BD685E-4AB4-4BA6-AFF0-E645A4E544DA}" sibTransId="{B5A06A45-5928-4451-842B-9B6FAE9FAC5A}"/>
    <dgm:cxn modelId="{86EEE4BC-5A99-4CAE-B008-D1178738FD60}" type="presOf" srcId="{FEFB934C-23D3-445E-98EB-E0661289A8B2}" destId="{B4B1B2D5-022D-4B5B-9DB0-D3F73A636844}" srcOrd="0" destOrd="0" presId="urn:microsoft.com/office/officeart/2005/8/layout/process2"/>
    <dgm:cxn modelId="{1E39E536-F394-4109-BA4C-82CEC31AEEAB}" type="presParOf" srcId="{C2A32ED8-4F40-40CD-9DE2-F22EDC88DB5C}" destId="{3687AB20-19E8-448B-876A-9D1B9979F0E6}" srcOrd="0" destOrd="0" presId="urn:microsoft.com/office/officeart/2005/8/layout/process2"/>
    <dgm:cxn modelId="{8FF209C6-69D3-4CCD-9A6A-5C921AA8CEBF}" type="presParOf" srcId="{C2A32ED8-4F40-40CD-9DE2-F22EDC88DB5C}" destId="{2077C16E-D8EA-451E-AC63-970445F3FC76}" srcOrd="1" destOrd="0" presId="urn:microsoft.com/office/officeart/2005/8/layout/process2"/>
    <dgm:cxn modelId="{49C11BBD-C05C-4E4D-902E-E2BC70BF55EA}" type="presParOf" srcId="{2077C16E-D8EA-451E-AC63-970445F3FC76}" destId="{6BBF4D68-BA9C-4ACD-8690-1E642998982B}" srcOrd="0" destOrd="0" presId="urn:microsoft.com/office/officeart/2005/8/layout/process2"/>
    <dgm:cxn modelId="{B48D79F9-91CB-4E2F-9903-7D3C7C5F3316}" type="presParOf" srcId="{C2A32ED8-4F40-40CD-9DE2-F22EDC88DB5C}" destId="{137E714F-F603-44AF-AF73-984ECA1B9087}" srcOrd="2" destOrd="0" presId="urn:microsoft.com/office/officeart/2005/8/layout/process2"/>
    <dgm:cxn modelId="{5B7F3465-B245-4F6A-BA40-BA7F167445B3}" type="presParOf" srcId="{C2A32ED8-4F40-40CD-9DE2-F22EDC88DB5C}" destId="{ABEECFFC-68BF-43F3-B1AF-B923ADF0CDE8}" srcOrd="3" destOrd="0" presId="urn:microsoft.com/office/officeart/2005/8/layout/process2"/>
    <dgm:cxn modelId="{DD3AF856-FA6E-4587-ACFB-16ED4001449C}" type="presParOf" srcId="{ABEECFFC-68BF-43F3-B1AF-B923ADF0CDE8}" destId="{37610F95-851B-4F96-B289-EABDA3B1FB03}" srcOrd="0" destOrd="0" presId="urn:microsoft.com/office/officeart/2005/8/layout/process2"/>
    <dgm:cxn modelId="{375570FA-6763-45B4-9979-12152528E5EB}" type="presParOf" srcId="{C2A32ED8-4F40-40CD-9DE2-F22EDC88DB5C}" destId="{64EC42E1-B3DD-4CA6-92FA-2E7D00DF52CF}" srcOrd="4" destOrd="0" presId="urn:microsoft.com/office/officeart/2005/8/layout/process2"/>
    <dgm:cxn modelId="{277A08E5-B1C7-4DA9-A7DD-5FC7FD16CC91}" type="presParOf" srcId="{C2A32ED8-4F40-40CD-9DE2-F22EDC88DB5C}" destId="{8B68A0B7-7340-444B-AB71-E0772643D631}" srcOrd="5" destOrd="0" presId="urn:microsoft.com/office/officeart/2005/8/layout/process2"/>
    <dgm:cxn modelId="{9BD9D1FA-3149-458B-A0F6-F672649430C4}" type="presParOf" srcId="{8B68A0B7-7340-444B-AB71-E0772643D631}" destId="{5798C715-57CA-4B06-9F39-AFCEE7267819}" srcOrd="0" destOrd="0" presId="urn:microsoft.com/office/officeart/2005/8/layout/process2"/>
    <dgm:cxn modelId="{A3D84354-9EAC-4215-8AAB-E85C10A3B75A}" type="presParOf" srcId="{C2A32ED8-4F40-40CD-9DE2-F22EDC88DB5C}" destId="{A72FB099-91DB-4366-B633-42F2FD64A4FD}" srcOrd="6" destOrd="0" presId="urn:microsoft.com/office/officeart/2005/8/layout/process2"/>
    <dgm:cxn modelId="{24A99E01-DF81-4061-9EB5-44FB734526EF}" type="presParOf" srcId="{C2A32ED8-4F40-40CD-9DE2-F22EDC88DB5C}" destId="{3F7B7B47-E1CA-49A8-8EA2-4A91EA586778}" srcOrd="7" destOrd="0" presId="urn:microsoft.com/office/officeart/2005/8/layout/process2"/>
    <dgm:cxn modelId="{2493D8D4-5F7A-44E6-844A-A54CE31F67B4}" type="presParOf" srcId="{3F7B7B47-E1CA-49A8-8EA2-4A91EA586778}" destId="{41AAECC4-7F70-422B-8D2A-FC7E726799BC}" srcOrd="0" destOrd="0" presId="urn:microsoft.com/office/officeart/2005/8/layout/process2"/>
    <dgm:cxn modelId="{C992E9FF-2DA5-4D16-AE71-8B211F3A4023}" type="presParOf" srcId="{C2A32ED8-4F40-40CD-9DE2-F22EDC88DB5C}" destId="{B4B1B2D5-022D-4B5B-9DB0-D3F73A636844}" srcOrd="8" destOrd="0" presId="urn:microsoft.com/office/officeart/2005/8/layout/process2"/>
    <dgm:cxn modelId="{CBF33BE3-617C-4CEE-A279-058CAA09005B}" type="presParOf" srcId="{C2A32ED8-4F40-40CD-9DE2-F22EDC88DB5C}" destId="{CC1EDCBA-09BC-4D45-BF23-4E575DE594F9}" srcOrd="9" destOrd="0" presId="urn:microsoft.com/office/officeart/2005/8/layout/process2"/>
    <dgm:cxn modelId="{61C12558-A8FE-46D3-8EBD-D6515898E613}" type="presParOf" srcId="{CC1EDCBA-09BC-4D45-BF23-4E575DE594F9}" destId="{3397A44D-BAE1-489B-8461-D30765049936}" srcOrd="0" destOrd="0" presId="urn:microsoft.com/office/officeart/2005/8/layout/process2"/>
    <dgm:cxn modelId="{B3642A22-9C02-4920-9D02-E16A6A4E6765}" type="presParOf" srcId="{C2A32ED8-4F40-40CD-9DE2-F22EDC88DB5C}" destId="{01C32B12-F0C0-41F2-B26D-11101E7089F1}" srcOrd="1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71DBE6-47FF-4C60-B4B3-BB6315ED6159}" type="doc">
      <dgm:prSet loTypeId="urn:microsoft.com/office/officeart/2005/8/layout/hProcess9" loCatId="process" qsTypeId="urn:microsoft.com/office/officeart/2005/8/quickstyle/3d2" qsCatId="3D" csTypeId="urn:microsoft.com/office/officeart/2005/8/colors/colorful3" csCatId="colorful" phldr="1"/>
      <dgm:spPr/>
    </dgm:pt>
    <dgm:pt modelId="{5EB3C096-2CA5-4D70-A484-93DB9F800C32}">
      <dgm:prSet phldrT="[Texto]"/>
      <dgm:spPr/>
      <dgm:t>
        <a:bodyPr/>
        <a:lstStyle/>
        <a:p>
          <a:r>
            <a:rPr lang="pt-PT" dirty="0" smtClean="0"/>
            <a:t>I. Introdução</a:t>
          </a:r>
          <a:endParaRPr lang="pt-PT" dirty="0"/>
        </a:p>
      </dgm:t>
    </dgm:pt>
    <dgm:pt modelId="{8B935129-7C1B-4ED5-B44F-6595F422C210}" type="parTrans" cxnId="{E483864F-94AC-4937-B7FF-C4499CE7DDD1}">
      <dgm:prSet/>
      <dgm:spPr/>
      <dgm:t>
        <a:bodyPr/>
        <a:lstStyle/>
        <a:p>
          <a:endParaRPr lang="pt-PT"/>
        </a:p>
      </dgm:t>
    </dgm:pt>
    <dgm:pt modelId="{85256A16-86EE-4235-A101-726A249C6649}" type="sibTrans" cxnId="{E483864F-94AC-4937-B7FF-C4499CE7DDD1}">
      <dgm:prSet/>
      <dgm:spPr/>
      <dgm:t>
        <a:bodyPr/>
        <a:lstStyle/>
        <a:p>
          <a:endParaRPr lang="pt-PT"/>
        </a:p>
      </dgm:t>
    </dgm:pt>
    <dgm:pt modelId="{C65F55D7-E74D-4228-B27D-ED88DBA4E71F}">
      <dgm:prSet phldrT="[Texto]"/>
      <dgm:spPr/>
      <dgm:t>
        <a:bodyPr/>
        <a:lstStyle/>
        <a:p>
          <a:r>
            <a:rPr lang="pt-PT" dirty="0" smtClean="0"/>
            <a:t>II. Metodologia</a:t>
          </a:r>
          <a:endParaRPr lang="pt-PT" dirty="0"/>
        </a:p>
      </dgm:t>
    </dgm:pt>
    <dgm:pt modelId="{BBA572AF-2769-4CDA-8BD1-E5C9A2B11A66}" type="parTrans" cxnId="{6B432EC1-D67D-429C-B954-6421BA04A38E}">
      <dgm:prSet/>
      <dgm:spPr/>
      <dgm:t>
        <a:bodyPr/>
        <a:lstStyle/>
        <a:p>
          <a:endParaRPr lang="pt-PT"/>
        </a:p>
      </dgm:t>
    </dgm:pt>
    <dgm:pt modelId="{C633164E-B36E-4AC7-BCCE-BE2AF119A174}" type="sibTrans" cxnId="{6B432EC1-D67D-429C-B954-6421BA04A38E}">
      <dgm:prSet/>
      <dgm:spPr/>
      <dgm:t>
        <a:bodyPr/>
        <a:lstStyle/>
        <a:p>
          <a:endParaRPr lang="pt-PT"/>
        </a:p>
      </dgm:t>
    </dgm:pt>
    <dgm:pt modelId="{B0E4C1C8-6CF9-45D2-980C-53E9E1118275}">
      <dgm:prSet phldrT="[Texto]"/>
      <dgm:spPr/>
      <dgm:t>
        <a:bodyPr/>
        <a:lstStyle/>
        <a:p>
          <a:r>
            <a:rPr lang="pt-PT" dirty="0" smtClean="0"/>
            <a:t>III. Resultados</a:t>
          </a:r>
          <a:endParaRPr lang="pt-PT" dirty="0"/>
        </a:p>
      </dgm:t>
    </dgm:pt>
    <dgm:pt modelId="{BE1BDA56-F897-4770-A2E1-CA5044EFE60D}" type="parTrans" cxnId="{AC2A3D51-1F30-4001-B3BC-38D9303264FF}">
      <dgm:prSet/>
      <dgm:spPr/>
      <dgm:t>
        <a:bodyPr/>
        <a:lstStyle/>
        <a:p>
          <a:endParaRPr lang="pt-PT"/>
        </a:p>
      </dgm:t>
    </dgm:pt>
    <dgm:pt modelId="{8C20D2B5-186C-459C-AEB2-A5322F5DFCF9}" type="sibTrans" cxnId="{AC2A3D51-1F30-4001-B3BC-38D9303264FF}">
      <dgm:prSet/>
      <dgm:spPr/>
      <dgm:t>
        <a:bodyPr/>
        <a:lstStyle/>
        <a:p>
          <a:endParaRPr lang="pt-PT"/>
        </a:p>
      </dgm:t>
    </dgm:pt>
    <dgm:pt modelId="{E853811A-7338-400C-95DD-FCBF219AB2FF}">
      <dgm:prSet/>
      <dgm:spPr/>
      <dgm:t>
        <a:bodyPr/>
        <a:lstStyle/>
        <a:p>
          <a:r>
            <a:rPr lang="pt-PT" dirty="0" smtClean="0"/>
            <a:t>IV. Conclusões Gerais</a:t>
          </a:r>
          <a:endParaRPr lang="pt-PT" dirty="0"/>
        </a:p>
      </dgm:t>
    </dgm:pt>
    <dgm:pt modelId="{D31903CF-0220-4086-B318-6E683374BCE3}" type="parTrans" cxnId="{B67D2538-B77C-4976-A9ED-27F294301F49}">
      <dgm:prSet/>
      <dgm:spPr/>
      <dgm:t>
        <a:bodyPr/>
        <a:lstStyle/>
        <a:p>
          <a:endParaRPr lang="pt-PT"/>
        </a:p>
      </dgm:t>
    </dgm:pt>
    <dgm:pt modelId="{E5025D74-02F2-4462-A5FE-B1585E9EDFD3}" type="sibTrans" cxnId="{B67D2538-B77C-4976-A9ED-27F294301F49}">
      <dgm:prSet/>
      <dgm:spPr/>
      <dgm:t>
        <a:bodyPr/>
        <a:lstStyle/>
        <a:p>
          <a:endParaRPr lang="pt-PT"/>
        </a:p>
      </dgm:t>
    </dgm:pt>
    <dgm:pt modelId="{9F4C469D-F48C-4C17-BA95-DECF27798D4A}" type="pres">
      <dgm:prSet presAssocID="{8971DBE6-47FF-4C60-B4B3-BB6315ED6159}" presName="CompostProcess" presStyleCnt="0">
        <dgm:presLayoutVars>
          <dgm:dir/>
          <dgm:resizeHandles val="exact"/>
        </dgm:presLayoutVars>
      </dgm:prSet>
      <dgm:spPr/>
    </dgm:pt>
    <dgm:pt modelId="{413BD732-EF2C-4C09-AA18-89D409948A31}" type="pres">
      <dgm:prSet presAssocID="{8971DBE6-47FF-4C60-B4B3-BB6315ED6159}" presName="arrow" presStyleLbl="bgShp" presStyleIdx="0" presStyleCnt="1"/>
      <dgm:spPr/>
    </dgm:pt>
    <dgm:pt modelId="{F117CF7E-9ADB-4AE7-A6BB-A64E9C73B1C3}" type="pres">
      <dgm:prSet presAssocID="{8971DBE6-47FF-4C60-B4B3-BB6315ED6159}" presName="linearProcess" presStyleCnt="0"/>
      <dgm:spPr/>
    </dgm:pt>
    <dgm:pt modelId="{9A2B9286-4388-44E3-9397-655961C7B33A}" type="pres">
      <dgm:prSet presAssocID="{5EB3C096-2CA5-4D70-A484-93DB9F800C32}" presName="textNode" presStyleLbl="node1" presStyleIdx="0" presStyleCnt="4">
        <dgm:presLayoutVars>
          <dgm:bulletEnabled val="1"/>
        </dgm:presLayoutVars>
      </dgm:prSet>
      <dgm:spPr/>
      <dgm:t>
        <a:bodyPr/>
        <a:lstStyle/>
        <a:p>
          <a:endParaRPr lang="pt-PT"/>
        </a:p>
      </dgm:t>
    </dgm:pt>
    <dgm:pt modelId="{29EF4228-8A1D-4E36-AC2F-D350DB551B4F}" type="pres">
      <dgm:prSet presAssocID="{85256A16-86EE-4235-A101-726A249C6649}" presName="sibTrans" presStyleCnt="0"/>
      <dgm:spPr/>
    </dgm:pt>
    <dgm:pt modelId="{C7537EBA-04F5-4A61-AB3F-647C241719A4}" type="pres">
      <dgm:prSet presAssocID="{C65F55D7-E74D-4228-B27D-ED88DBA4E71F}" presName="textNode" presStyleLbl="node1" presStyleIdx="1" presStyleCnt="4">
        <dgm:presLayoutVars>
          <dgm:bulletEnabled val="1"/>
        </dgm:presLayoutVars>
      </dgm:prSet>
      <dgm:spPr/>
      <dgm:t>
        <a:bodyPr/>
        <a:lstStyle/>
        <a:p>
          <a:endParaRPr lang="pt-PT"/>
        </a:p>
      </dgm:t>
    </dgm:pt>
    <dgm:pt modelId="{1CA6E0CA-F485-47D7-9458-3915BB678159}" type="pres">
      <dgm:prSet presAssocID="{C633164E-B36E-4AC7-BCCE-BE2AF119A174}" presName="sibTrans" presStyleCnt="0"/>
      <dgm:spPr/>
    </dgm:pt>
    <dgm:pt modelId="{C4989E9E-47AB-4D15-BFE2-E98746F0FEE1}" type="pres">
      <dgm:prSet presAssocID="{B0E4C1C8-6CF9-45D2-980C-53E9E1118275}" presName="textNode" presStyleLbl="node1" presStyleIdx="2" presStyleCnt="4">
        <dgm:presLayoutVars>
          <dgm:bulletEnabled val="1"/>
        </dgm:presLayoutVars>
      </dgm:prSet>
      <dgm:spPr/>
      <dgm:t>
        <a:bodyPr/>
        <a:lstStyle/>
        <a:p>
          <a:endParaRPr lang="pt-PT"/>
        </a:p>
      </dgm:t>
    </dgm:pt>
    <dgm:pt modelId="{5F3CEAD9-A5DA-413A-B9B8-2481FAFD0EC2}" type="pres">
      <dgm:prSet presAssocID="{8C20D2B5-186C-459C-AEB2-A5322F5DFCF9}" presName="sibTrans" presStyleCnt="0"/>
      <dgm:spPr/>
    </dgm:pt>
    <dgm:pt modelId="{3B2E95A1-A68C-4DB9-A44E-EC78F7B02ABB}" type="pres">
      <dgm:prSet presAssocID="{E853811A-7338-400C-95DD-FCBF219AB2FF}" presName="textNode" presStyleLbl="node1" presStyleIdx="3" presStyleCnt="4">
        <dgm:presLayoutVars>
          <dgm:bulletEnabled val="1"/>
        </dgm:presLayoutVars>
      </dgm:prSet>
      <dgm:spPr/>
      <dgm:t>
        <a:bodyPr/>
        <a:lstStyle/>
        <a:p>
          <a:endParaRPr lang="pt-PT"/>
        </a:p>
      </dgm:t>
    </dgm:pt>
  </dgm:ptLst>
  <dgm:cxnLst>
    <dgm:cxn modelId="{6B432EC1-D67D-429C-B954-6421BA04A38E}" srcId="{8971DBE6-47FF-4C60-B4B3-BB6315ED6159}" destId="{C65F55D7-E74D-4228-B27D-ED88DBA4E71F}" srcOrd="1" destOrd="0" parTransId="{BBA572AF-2769-4CDA-8BD1-E5C9A2B11A66}" sibTransId="{C633164E-B36E-4AC7-BCCE-BE2AF119A174}"/>
    <dgm:cxn modelId="{81341850-464A-48A7-88A6-1F737E71923C}" type="presOf" srcId="{C65F55D7-E74D-4228-B27D-ED88DBA4E71F}" destId="{C7537EBA-04F5-4A61-AB3F-647C241719A4}" srcOrd="0" destOrd="0" presId="urn:microsoft.com/office/officeart/2005/8/layout/hProcess9"/>
    <dgm:cxn modelId="{6FB35BBD-5FA8-4648-8775-1E744A94220F}" type="presOf" srcId="{5EB3C096-2CA5-4D70-A484-93DB9F800C32}" destId="{9A2B9286-4388-44E3-9397-655961C7B33A}" srcOrd="0" destOrd="0" presId="urn:microsoft.com/office/officeart/2005/8/layout/hProcess9"/>
    <dgm:cxn modelId="{16192FE4-D0B3-4CE4-AEEB-F6E4D63812CE}" type="presOf" srcId="{8971DBE6-47FF-4C60-B4B3-BB6315ED6159}" destId="{9F4C469D-F48C-4C17-BA95-DECF27798D4A}" srcOrd="0" destOrd="0" presId="urn:microsoft.com/office/officeart/2005/8/layout/hProcess9"/>
    <dgm:cxn modelId="{AC2A3D51-1F30-4001-B3BC-38D9303264FF}" srcId="{8971DBE6-47FF-4C60-B4B3-BB6315ED6159}" destId="{B0E4C1C8-6CF9-45D2-980C-53E9E1118275}" srcOrd="2" destOrd="0" parTransId="{BE1BDA56-F897-4770-A2E1-CA5044EFE60D}" sibTransId="{8C20D2B5-186C-459C-AEB2-A5322F5DFCF9}"/>
    <dgm:cxn modelId="{E483864F-94AC-4937-B7FF-C4499CE7DDD1}" srcId="{8971DBE6-47FF-4C60-B4B3-BB6315ED6159}" destId="{5EB3C096-2CA5-4D70-A484-93DB9F800C32}" srcOrd="0" destOrd="0" parTransId="{8B935129-7C1B-4ED5-B44F-6595F422C210}" sibTransId="{85256A16-86EE-4235-A101-726A249C6649}"/>
    <dgm:cxn modelId="{B67D2538-B77C-4976-A9ED-27F294301F49}" srcId="{8971DBE6-47FF-4C60-B4B3-BB6315ED6159}" destId="{E853811A-7338-400C-95DD-FCBF219AB2FF}" srcOrd="3" destOrd="0" parTransId="{D31903CF-0220-4086-B318-6E683374BCE3}" sibTransId="{E5025D74-02F2-4462-A5FE-B1585E9EDFD3}"/>
    <dgm:cxn modelId="{D357423A-68B4-4344-A379-0F9C9A95E3D8}" type="presOf" srcId="{E853811A-7338-400C-95DD-FCBF219AB2FF}" destId="{3B2E95A1-A68C-4DB9-A44E-EC78F7B02ABB}" srcOrd="0" destOrd="0" presId="urn:microsoft.com/office/officeart/2005/8/layout/hProcess9"/>
    <dgm:cxn modelId="{87298CBA-431C-4B61-B542-45F505F9378A}" type="presOf" srcId="{B0E4C1C8-6CF9-45D2-980C-53E9E1118275}" destId="{C4989E9E-47AB-4D15-BFE2-E98746F0FEE1}" srcOrd="0" destOrd="0" presId="urn:microsoft.com/office/officeart/2005/8/layout/hProcess9"/>
    <dgm:cxn modelId="{5118CB59-8081-486F-92C5-6E36C6B8004E}" type="presParOf" srcId="{9F4C469D-F48C-4C17-BA95-DECF27798D4A}" destId="{413BD732-EF2C-4C09-AA18-89D409948A31}" srcOrd="0" destOrd="0" presId="urn:microsoft.com/office/officeart/2005/8/layout/hProcess9"/>
    <dgm:cxn modelId="{2F0C0351-86B5-412E-BC38-91B6A88AEB04}" type="presParOf" srcId="{9F4C469D-F48C-4C17-BA95-DECF27798D4A}" destId="{F117CF7E-9ADB-4AE7-A6BB-A64E9C73B1C3}" srcOrd="1" destOrd="0" presId="urn:microsoft.com/office/officeart/2005/8/layout/hProcess9"/>
    <dgm:cxn modelId="{34B3ACA7-E5B9-44F0-9DC3-913DE429BB13}" type="presParOf" srcId="{F117CF7E-9ADB-4AE7-A6BB-A64E9C73B1C3}" destId="{9A2B9286-4388-44E3-9397-655961C7B33A}" srcOrd="0" destOrd="0" presId="urn:microsoft.com/office/officeart/2005/8/layout/hProcess9"/>
    <dgm:cxn modelId="{C2B8FA32-38B0-4C48-AD0F-0A796D70D0F4}" type="presParOf" srcId="{F117CF7E-9ADB-4AE7-A6BB-A64E9C73B1C3}" destId="{29EF4228-8A1D-4E36-AC2F-D350DB551B4F}" srcOrd="1" destOrd="0" presId="urn:microsoft.com/office/officeart/2005/8/layout/hProcess9"/>
    <dgm:cxn modelId="{FBA70FFA-649A-4AA9-9667-B9C5A398EA7A}" type="presParOf" srcId="{F117CF7E-9ADB-4AE7-A6BB-A64E9C73B1C3}" destId="{C7537EBA-04F5-4A61-AB3F-647C241719A4}" srcOrd="2" destOrd="0" presId="urn:microsoft.com/office/officeart/2005/8/layout/hProcess9"/>
    <dgm:cxn modelId="{DE8C9DDF-573F-4DFA-B422-2E8E7F1A17CB}" type="presParOf" srcId="{F117CF7E-9ADB-4AE7-A6BB-A64E9C73B1C3}" destId="{1CA6E0CA-F485-47D7-9458-3915BB678159}" srcOrd="3" destOrd="0" presId="urn:microsoft.com/office/officeart/2005/8/layout/hProcess9"/>
    <dgm:cxn modelId="{30B21277-E04E-4BFE-A106-CA548DD22D3F}" type="presParOf" srcId="{F117CF7E-9ADB-4AE7-A6BB-A64E9C73B1C3}" destId="{C4989E9E-47AB-4D15-BFE2-E98746F0FEE1}" srcOrd="4" destOrd="0" presId="urn:microsoft.com/office/officeart/2005/8/layout/hProcess9"/>
    <dgm:cxn modelId="{1F589D39-7894-4120-8641-DC30A5CDBA1B}" type="presParOf" srcId="{F117CF7E-9ADB-4AE7-A6BB-A64E9C73B1C3}" destId="{5F3CEAD9-A5DA-413A-B9B8-2481FAFD0EC2}" srcOrd="5" destOrd="0" presId="urn:microsoft.com/office/officeart/2005/8/layout/hProcess9"/>
    <dgm:cxn modelId="{190B071C-1C25-466F-A69D-432B32A86A4E}" type="presParOf" srcId="{F117CF7E-9ADB-4AE7-A6BB-A64E9C73B1C3}" destId="{3B2E95A1-A68C-4DB9-A44E-EC78F7B02ABB}"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87AB20-19E8-448B-876A-9D1B9979F0E6}">
      <dsp:nvSpPr>
        <dsp:cNvPr id="0" name=""/>
        <dsp:cNvSpPr/>
      </dsp:nvSpPr>
      <dsp:spPr>
        <a:xfrm>
          <a:off x="915169" y="21176"/>
          <a:ext cx="2607496" cy="664737"/>
        </a:xfrm>
        <a:prstGeom prst="roundRect">
          <a:avLst>
            <a:gd name="adj" fmla="val 10000"/>
          </a:avLst>
        </a:prstGeom>
        <a:solidFill>
          <a:schemeClr val="bg2">
            <a:lumMod val="75000"/>
          </a:schemeClr>
        </a:soli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PT" sz="1800" b="1" kern="1200" dirty="0" smtClean="0">
              <a:solidFill>
                <a:schemeClr val="tx1"/>
              </a:solidFill>
            </a:rPr>
            <a:t>1. Enquadramento</a:t>
          </a:r>
        </a:p>
      </dsp:txBody>
      <dsp:txXfrm>
        <a:off x="915169" y="21176"/>
        <a:ext cx="2607496" cy="664737"/>
      </dsp:txXfrm>
    </dsp:sp>
    <dsp:sp modelId="{2077C16E-D8EA-451E-AC63-970445F3FC76}">
      <dsp:nvSpPr>
        <dsp:cNvPr id="0" name=""/>
        <dsp:cNvSpPr/>
      </dsp:nvSpPr>
      <dsp:spPr>
        <a:xfrm rot="20841869">
          <a:off x="1820098" y="760957"/>
          <a:ext cx="331322" cy="546460"/>
        </a:xfrm>
        <a:prstGeom prst="curvedRightArrow">
          <a:avLst/>
        </a:prstGeom>
        <a:no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PT" sz="1800" kern="1200"/>
        </a:p>
      </dsp:txBody>
      <dsp:txXfrm rot="20841869">
        <a:off x="1820098" y="760957"/>
        <a:ext cx="331322" cy="546460"/>
      </dsp:txXfrm>
    </dsp:sp>
    <dsp:sp modelId="{137E714F-F603-44AF-AF73-984ECA1B9087}">
      <dsp:nvSpPr>
        <dsp:cNvPr id="0" name=""/>
        <dsp:cNvSpPr/>
      </dsp:nvSpPr>
      <dsp:spPr>
        <a:xfrm>
          <a:off x="1837492" y="783391"/>
          <a:ext cx="2607496" cy="664737"/>
        </a:xfrm>
        <a:prstGeom prst="roundRect">
          <a:avLst>
            <a:gd name="adj" fmla="val 10000"/>
          </a:avLst>
        </a:prstGeom>
        <a:solidFill>
          <a:schemeClr val="bg1">
            <a:lumMod val="75000"/>
          </a:schemeClr>
        </a:soli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PT" sz="1800" b="1" kern="1200" dirty="0" smtClean="0">
              <a:solidFill>
                <a:schemeClr val="tx1"/>
              </a:solidFill>
            </a:rPr>
            <a:t>2. Apresentação do Texto</a:t>
          </a:r>
          <a:endParaRPr lang="pt-PT" sz="1800" b="1" kern="1200" dirty="0">
            <a:solidFill>
              <a:schemeClr val="tx1"/>
            </a:solidFill>
          </a:endParaRPr>
        </a:p>
      </dsp:txBody>
      <dsp:txXfrm>
        <a:off x="1837492" y="783391"/>
        <a:ext cx="2607496" cy="664737"/>
      </dsp:txXfrm>
    </dsp:sp>
    <dsp:sp modelId="{ABEECFFC-68BF-43F3-B1AF-B923ADF0CDE8}">
      <dsp:nvSpPr>
        <dsp:cNvPr id="0" name=""/>
        <dsp:cNvSpPr/>
      </dsp:nvSpPr>
      <dsp:spPr>
        <a:xfrm rot="20910542">
          <a:off x="2781734" y="1526917"/>
          <a:ext cx="467797" cy="534612"/>
        </a:xfrm>
        <a:prstGeom prst="curvedRightArrow">
          <a:avLst/>
        </a:prstGeom>
        <a:no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PT" sz="1800" kern="1200"/>
        </a:p>
      </dsp:txBody>
      <dsp:txXfrm rot="20910542">
        <a:off x="2781734" y="1526917"/>
        <a:ext cx="467797" cy="534612"/>
      </dsp:txXfrm>
    </dsp:sp>
    <dsp:sp modelId="{64EC42E1-B3DD-4CA6-92FA-2E7D00DF52CF}">
      <dsp:nvSpPr>
        <dsp:cNvPr id="0" name=""/>
        <dsp:cNvSpPr/>
      </dsp:nvSpPr>
      <dsp:spPr>
        <a:xfrm>
          <a:off x="3188186" y="1565367"/>
          <a:ext cx="2607496" cy="664737"/>
        </a:xfrm>
        <a:prstGeom prst="roundRect">
          <a:avLst>
            <a:gd name="adj" fmla="val 10000"/>
          </a:avLst>
        </a:prstGeom>
        <a:solidFill>
          <a:schemeClr val="accent2">
            <a:lumMod val="40000"/>
            <a:lumOff val="60000"/>
          </a:schemeClr>
        </a:soli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PT" sz="1800" b="1" kern="1200" dirty="0" smtClean="0">
              <a:solidFill>
                <a:schemeClr val="tx1"/>
              </a:solidFill>
            </a:rPr>
            <a:t>3. Contextualização do texto proposto</a:t>
          </a:r>
        </a:p>
      </dsp:txBody>
      <dsp:txXfrm>
        <a:off x="3188186" y="1565367"/>
        <a:ext cx="2607496" cy="664737"/>
      </dsp:txXfrm>
    </dsp:sp>
    <dsp:sp modelId="{8B68A0B7-7340-444B-AB71-E0772643D631}">
      <dsp:nvSpPr>
        <dsp:cNvPr id="0" name=""/>
        <dsp:cNvSpPr/>
      </dsp:nvSpPr>
      <dsp:spPr>
        <a:xfrm rot="20740030">
          <a:off x="4017232" y="2454564"/>
          <a:ext cx="557587" cy="445984"/>
        </a:xfrm>
        <a:prstGeom prst="curvedRightArrow">
          <a:avLst/>
        </a:prstGeom>
        <a:no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PT" sz="1800" kern="1200"/>
        </a:p>
      </dsp:txBody>
      <dsp:txXfrm rot="20740030">
        <a:off x="4017232" y="2454564"/>
        <a:ext cx="557587" cy="445984"/>
      </dsp:txXfrm>
    </dsp:sp>
    <dsp:sp modelId="{A72FB099-91DB-4366-B633-42F2FD64A4FD}">
      <dsp:nvSpPr>
        <dsp:cNvPr id="0" name=""/>
        <dsp:cNvSpPr/>
      </dsp:nvSpPr>
      <dsp:spPr>
        <a:xfrm>
          <a:off x="4538864" y="2347345"/>
          <a:ext cx="2607496" cy="664737"/>
        </a:xfrm>
        <a:prstGeom prst="roundRect">
          <a:avLst>
            <a:gd name="adj" fmla="val 10000"/>
          </a:avLst>
        </a:prstGeom>
        <a:solidFill>
          <a:schemeClr val="accent4">
            <a:lumMod val="60000"/>
            <a:lumOff val="40000"/>
          </a:schemeClr>
        </a:soli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PT" sz="1800" b="1" kern="1200" dirty="0" smtClean="0">
              <a:solidFill>
                <a:schemeClr val="tx1"/>
              </a:solidFill>
            </a:rPr>
            <a:t>4. Análise da dinâmica realizada/Discussão</a:t>
          </a:r>
        </a:p>
      </dsp:txBody>
      <dsp:txXfrm>
        <a:off x="4538864" y="2347345"/>
        <a:ext cx="2607496" cy="664737"/>
      </dsp:txXfrm>
    </dsp:sp>
    <dsp:sp modelId="{3F7B7B47-E1CA-49A8-8EA2-4A91EA586778}">
      <dsp:nvSpPr>
        <dsp:cNvPr id="0" name=""/>
        <dsp:cNvSpPr/>
      </dsp:nvSpPr>
      <dsp:spPr>
        <a:xfrm rot="20135740">
          <a:off x="5214756" y="3217108"/>
          <a:ext cx="557266" cy="447870"/>
        </a:xfrm>
        <a:prstGeom prst="curvedRightArrow">
          <a:avLst/>
        </a:prstGeom>
        <a:no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PT" sz="1800" kern="1200"/>
        </a:p>
      </dsp:txBody>
      <dsp:txXfrm rot="20135740">
        <a:off x="5214756" y="3217108"/>
        <a:ext cx="557266" cy="447870"/>
      </dsp:txXfrm>
    </dsp:sp>
    <dsp:sp modelId="{B4B1B2D5-022D-4B5B-9DB0-D3F73A636844}">
      <dsp:nvSpPr>
        <dsp:cNvPr id="0" name=""/>
        <dsp:cNvSpPr/>
      </dsp:nvSpPr>
      <dsp:spPr>
        <a:xfrm>
          <a:off x="5791533" y="3129317"/>
          <a:ext cx="2607496" cy="664737"/>
        </a:xfrm>
        <a:prstGeom prst="roundRect">
          <a:avLst>
            <a:gd name="adj" fmla="val 10000"/>
          </a:avLst>
        </a:prstGeom>
        <a:gradFill rotWithShape="0">
          <a:gsLst>
            <a:gs pos="0">
              <a:schemeClr val="accent3">
                <a:shade val="80000"/>
                <a:hueOff val="-265771"/>
                <a:satOff val="-34476"/>
                <a:lumOff val="27486"/>
                <a:alphaOff val="0"/>
                <a:shade val="15000"/>
                <a:satMod val="180000"/>
              </a:schemeClr>
            </a:gs>
            <a:gs pos="50000">
              <a:schemeClr val="accent3">
                <a:shade val="80000"/>
                <a:hueOff val="-265771"/>
                <a:satOff val="-34476"/>
                <a:lumOff val="27486"/>
                <a:alphaOff val="0"/>
                <a:shade val="45000"/>
                <a:satMod val="170000"/>
              </a:schemeClr>
            </a:gs>
            <a:gs pos="70000">
              <a:schemeClr val="accent3">
                <a:shade val="80000"/>
                <a:hueOff val="-265771"/>
                <a:satOff val="-34476"/>
                <a:lumOff val="27486"/>
                <a:alphaOff val="0"/>
                <a:tint val="99000"/>
                <a:shade val="65000"/>
                <a:satMod val="155000"/>
              </a:schemeClr>
            </a:gs>
            <a:gs pos="100000">
              <a:schemeClr val="accent3">
                <a:shade val="80000"/>
                <a:hueOff val="-265771"/>
                <a:satOff val="-34476"/>
                <a:lumOff val="2748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PT" sz="1800" b="1" kern="1200" dirty="0" smtClean="0">
              <a:solidFill>
                <a:schemeClr val="tx1"/>
              </a:solidFill>
            </a:rPr>
            <a:t>5. Reflexões Finais </a:t>
          </a:r>
          <a:endParaRPr lang="pt-PT" sz="1800" b="1" kern="1200" dirty="0">
            <a:solidFill>
              <a:schemeClr val="tx1"/>
            </a:solidFill>
          </a:endParaRPr>
        </a:p>
      </dsp:txBody>
      <dsp:txXfrm>
        <a:off x="5791533" y="3129317"/>
        <a:ext cx="2607496" cy="664737"/>
      </dsp:txXfrm>
    </dsp:sp>
    <dsp:sp modelId="{CC1EDCBA-09BC-4D45-BF23-4E575DE594F9}">
      <dsp:nvSpPr>
        <dsp:cNvPr id="0" name=""/>
        <dsp:cNvSpPr/>
      </dsp:nvSpPr>
      <dsp:spPr>
        <a:xfrm rot="2454820">
          <a:off x="7485919" y="3838000"/>
          <a:ext cx="215671" cy="192122"/>
        </a:xfrm>
        <a:prstGeom prst="rightArrow">
          <a:avLst>
            <a:gd name="adj1" fmla="val 60000"/>
            <a:gd name="adj2" fmla="val 50000"/>
          </a:avLst>
        </a:prstGeom>
        <a:no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pt-PT" sz="1800" kern="1200"/>
        </a:p>
      </dsp:txBody>
      <dsp:txXfrm rot="2454820">
        <a:off x="7485919" y="3838000"/>
        <a:ext cx="215671" cy="192122"/>
      </dsp:txXfrm>
    </dsp:sp>
    <dsp:sp modelId="{01C32B12-F0C0-41F2-B26D-11101E7089F1}">
      <dsp:nvSpPr>
        <dsp:cNvPr id="0" name=""/>
        <dsp:cNvSpPr/>
      </dsp:nvSpPr>
      <dsp:spPr>
        <a:xfrm>
          <a:off x="6736927" y="3982386"/>
          <a:ext cx="2646194" cy="630779"/>
        </a:xfrm>
        <a:prstGeom prst="roundRect">
          <a:avLst>
            <a:gd name="adj" fmla="val 10000"/>
          </a:avLst>
        </a:prstGeom>
        <a:gradFill rotWithShape="0">
          <a:gsLst>
            <a:gs pos="0">
              <a:schemeClr val="accent3">
                <a:shade val="80000"/>
                <a:hueOff val="-332214"/>
                <a:satOff val="-43095"/>
                <a:lumOff val="34358"/>
                <a:alphaOff val="0"/>
                <a:shade val="15000"/>
                <a:satMod val="180000"/>
              </a:schemeClr>
            </a:gs>
            <a:gs pos="50000">
              <a:schemeClr val="accent3">
                <a:shade val="80000"/>
                <a:hueOff val="-332214"/>
                <a:satOff val="-43095"/>
                <a:lumOff val="34358"/>
                <a:alphaOff val="0"/>
                <a:shade val="45000"/>
                <a:satMod val="170000"/>
              </a:schemeClr>
            </a:gs>
            <a:gs pos="70000">
              <a:schemeClr val="accent3">
                <a:shade val="80000"/>
                <a:hueOff val="-332214"/>
                <a:satOff val="-43095"/>
                <a:lumOff val="34358"/>
                <a:alphaOff val="0"/>
                <a:tint val="99000"/>
                <a:shade val="65000"/>
                <a:satMod val="155000"/>
              </a:schemeClr>
            </a:gs>
            <a:gs pos="100000">
              <a:schemeClr val="accent3">
                <a:shade val="80000"/>
                <a:hueOff val="-332214"/>
                <a:satOff val="-43095"/>
                <a:lumOff val="3435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PT" sz="1800" b="1" kern="1200" dirty="0" smtClean="0">
              <a:solidFill>
                <a:schemeClr val="tx1"/>
              </a:solidFill>
            </a:rPr>
            <a:t>6. Bibliografia</a:t>
          </a:r>
          <a:endParaRPr lang="pt-PT" sz="1800" b="1" kern="1200" dirty="0">
            <a:solidFill>
              <a:schemeClr val="tx1"/>
            </a:solidFill>
          </a:endParaRPr>
        </a:p>
      </dsp:txBody>
      <dsp:txXfrm>
        <a:off x="6736927" y="3982386"/>
        <a:ext cx="2646194" cy="6307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71428-572B-4089-99A2-D7D696E78429}" type="datetimeFigureOut">
              <a:rPr lang="pt-PT" smtClean="0"/>
              <a:pPr/>
              <a:t>16-05-2013</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4EFE0-606A-40BE-B0E2-AAC2E5F80496}" type="slidenum">
              <a:rPr lang="pt-PT" smtClean="0"/>
              <a:pPr/>
              <a:t>‹#›</a:t>
            </a:fld>
            <a:endParaRPr lang="pt-PT"/>
          </a:p>
        </p:txBody>
      </p:sp>
    </p:spTree>
    <p:extLst>
      <p:ext uri="{BB962C8B-B14F-4D97-AF65-F5344CB8AC3E}">
        <p14:creationId xmlns:p14="http://schemas.microsoft.com/office/powerpoint/2010/main" xmlns="" val="58557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1FB4EFE0-606A-40BE-B0E2-AAC2E5F80496}" type="slidenum">
              <a:rPr lang="pt-PT" smtClean="0"/>
              <a:pPr/>
              <a:t>10</a:t>
            </a:fld>
            <a:endParaRPr lang="pt-PT"/>
          </a:p>
        </p:txBody>
      </p:sp>
    </p:spTree>
    <p:extLst>
      <p:ext uri="{BB962C8B-B14F-4D97-AF65-F5344CB8AC3E}">
        <p14:creationId xmlns:p14="http://schemas.microsoft.com/office/powerpoint/2010/main" xmlns="" val="3806380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10" name="Triângulo rec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PT" smtClean="0"/>
              <a:t>Clique para editar o estilo</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PT" smtClean="0"/>
              <a:t>Faça clique para editar o estilo</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xão rect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Marcador de Posição da Data 29"/>
          <p:cNvSpPr>
            <a:spLocks noGrp="1"/>
          </p:cNvSpPr>
          <p:nvPr>
            <p:ph type="dt" sz="half" idx="10"/>
          </p:nvPr>
        </p:nvSpPr>
        <p:spPr/>
        <p:txBody>
          <a:bodyPr/>
          <a:lstStyle>
            <a:lvl1pPr>
              <a:defRPr>
                <a:solidFill>
                  <a:srgbClr val="FFFFFF"/>
                </a:solidFill>
              </a:defRPr>
            </a:lvl1pPr>
            <a:extLst/>
          </a:lstStyle>
          <a:p>
            <a:fld id="{B666BAEF-2269-48FC-A55B-31945F6642D4}" type="datetime1">
              <a:rPr lang="pt-PT" smtClean="0"/>
              <a:pPr/>
              <a:t>16-05-2013</a:t>
            </a:fld>
            <a:endParaRPr lang="pt-PT"/>
          </a:p>
        </p:txBody>
      </p:sp>
      <p:sp>
        <p:nvSpPr>
          <p:cNvPr id="19" name="Marcador de Posição do Rodapé 18"/>
          <p:cNvSpPr>
            <a:spLocks noGrp="1"/>
          </p:cNvSpPr>
          <p:nvPr>
            <p:ph type="ftr" sz="quarter" idx="11"/>
          </p:nvPr>
        </p:nvSpPr>
        <p:spPr/>
        <p:txBody>
          <a:bodyPr/>
          <a:lstStyle>
            <a:lvl1pPr>
              <a:defRPr>
                <a:solidFill>
                  <a:schemeClr val="accent1">
                    <a:tint val="20000"/>
                  </a:schemeClr>
                </a:solidFill>
              </a:defRPr>
            </a:lvl1pPr>
            <a:extLst/>
          </a:lstStyle>
          <a:p>
            <a:endParaRPr lang="pt-PT"/>
          </a:p>
        </p:txBody>
      </p:sp>
      <p:sp>
        <p:nvSpPr>
          <p:cNvPr id="27" name="Marcador de Posição do Número do Diapositivo 26"/>
          <p:cNvSpPr>
            <a:spLocks noGrp="1"/>
          </p:cNvSpPr>
          <p:nvPr>
            <p:ph type="sldNum" sz="quarter" idx="12"/>
          </p:nvPr>
        </p:nvSpPr>
        <p:spPr/>
        <p:txBody>
          <a:bodyPr/>
          <a:lstStyle>
            <a:lvl1pPr>
              <a:defRPr>
                <a:solidFill>
                  <a:srgbClr val="FFFFFF"/>
                </a:solidFill>
              </a:defRPr>
            </a:lvl1pPr>
            <a:extLst/>
          </a:lstStyle>
          <a:p>
            <a:fld id="{18CAC917-F9E1-465E-9FD1-5398FE710893}"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57B5D404-77E2-4864-9EA2-A45A53ACA251}" type="datetime1">
              <a:rPr lang="pt-PT" smtClean="0"/>
              <a:pPr/>
              <a:t>16-05-2013</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18CAC917-F9E1-465E-9FD1-5398FE710893}"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A123CB25-57A0-4A83-9389-5B7FF15540EC}" type="datetime1">
              <a:rPr lang="pt-PT" smtClean="0"/>
              <a:pPr/>
              <a:t>16-05-2013</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18CAC917-F9E1-465E-9FD1-5398FE710893}"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38DD7836-81C1-498D-AF32-8281017EE816}" type="datetime1">
              <a:rPr lang="pt-PT" smtClean="0"/>
              <a:pPr/>
              <a:t>16-05-2013</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18CAC917-F9E1-465E-9FD1-5398FE710893}" type="slidenum">
              <a:rPr lang="pt-PT" smtClean="0"/>
              <a:pPr/>
              <a:t>‹#›</a:t>
            </a:fld>
            <a:endParaRPr lang="pt-PT"/>
          </a:p>
        </p:txBody>
      </p:sp>
      <p:sp>
        <p:nvSpPr>
          <p:cNvPr id="7" name="Título 6"/>
          <p:cNvSpPr>
            <a:spLocks noGrp="1"/>
          </p:cNvSpPr>
          <p:nvPr>
            <p:ph type="title"/>
          </p:nvPr>
        </p:nvSpPr>
        <p:spPr/>
        <p:txBody>
          <a:bodyPr rtlCol="0"/>
          <a:lstStyle>
            <a:extLst/>
          </a:lstStyle>
          <a:p>
            <a:r>
              <a:rPr kumimoji="0" lang="pt-PT" smtClean="0"/>
              <a:t>Clique para editar o estilo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extLst/>
          </a:lstStyle>
          <a:p>
            <a:fld id="{42A8EAB8-A89A-4583-A7A0-89920AE81362}" type="datetime1">
              <a:rPr lang="pt-PT" smtClean="0"/>
              <a:pPr/>
              <a:t>16-05-2013</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18CAC917-F9E1-465E-9FD1-5398FE710893}" type="slidenum">
              <a:rPr lang="pt-PT" smtClean="0"/>
              <a:pPr/>
              <a:t>‹#›</a:t>
            </a:fld>
            <a:endParaRPr lang="pt-PT"/>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bg>
      <p:bgRef idx="1002">
        <a:schemeClr val="bg1"/>
      </p:bgRef>
    </p:bg>
    <p:spTree>
      <p:nvGrpSpPr>
        <p:cNvPr id="1" name=""/>
        <p:cNvGrpSpPr/>
        <p:nvPr/>
      </p:nvGrpSpPr>
      <p:grpSpPr>
        <a:xfrm>
          <a:off x="0" y="0"/>
          <a:ext cx="0" cy="0"/>
          <a:chOff x="0" y="0"/>
          <a:chExt cx="0" cy="0"/>
        </a:xfrm>
      </p:grpSpPr>
      <p:sp>
        <p:nvSpPr>
          <p:cNvPr id="3" name="Marcador de Posição de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extLst/>
          </a:lstStyle>
          <a:p>
            <a:fld id="{0967F512-3548-4182-A69C-7AD9A13CF0EF}" type="datetime1">
              <a:rPr lang="pt-PT" smtClean="0"/>
              <a:pPr/>
              <a:t>16-05-2013</a:t>
            </a:fld>
            <a:endParaRPr lang="pt-PT"/>
          </a:p>
        </p:txBody>
      </p:sp>
      <p:sp>
        <p:nvSpPr>
          <p:cNvPr id="6" name="Marcador de Posição do Rodapé 5"/>
          <p:cNvSpPr>
            <a:spLocks noGrp="1"/>
          </p:cNvSpPr>
          <p:nvPr>
            <p:ph type="ftr" sz="quarter" idx="11"/>
          </p:nvPr>
        </p:nvSpPr>
        <p:spPr/>
        <p:txBody>
          <a:bodyPr/>
          <a:lstStyle>
            <a:extLst/>
          </a:lstStyle>
          <a:p>
            <a:endParaRPr lang="pt-PT"/>
          </a:p>
        </p:txBody>
      </p:sp>
      <p:sp>
        <p:nvSpPr>
          <p:cNvPr id="7" name="Marcador de Posição do Número do Diapositivo 6"/>
          <p:cNvSpPr>
            <a:spLocks noGrp="1"/>
          </p:cNvSpPr>
          <p:nvPr>
            <p:ph type="sldNum" sz="quarter" idx="12"/>
          </p:nvPr>
        </p:nvSpPr>
        <p:spPr/>
        <p:txBody>
          <a:bodyPr/>
          <a:lstStyle>
            <a:extLst/>
          </a:lstStyle>
          <a:p>
            <a:fld id="{18CAC917-F9E1-465E-9FD1-5398FE710893}" type="slidenum">
              <a:rPr lang="pt-PT" smtClean="0"/>
              <a:pPr/>
              <a:t>‹#›</a:t>
            </a:fld>
            <a:endParaRPr lang="pt-PT"/>
          </a:p>
        </p:txBody>
      </p:sp>
      <p:sp>
        <p:nvSpPr>
          <p:cNvPr id="8" name="Título 7"/>
          <p:cNvSpPr>
            <a:spLocks noGrp="1"/>
          </p:cNvSpPr>
          <p:nvPr>
            <p:ph type="title"/>
          </p:nvPr>
        </p:nvSpPr>
        <p:spPr/>
        <p:txBody>
          <a:bodyPr rtlCol="0"/>
          <a:lstStyle>
            <a:extLst/>
          </a:lstStyle>
          <a:p>
            <a:r>
              <a:rPr kumimoji="0" lang="pt-PT" smtClean="0"/>
              <a:t>Clique para editar o estilo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extLst/>
          </a:lstStyle>
          <a:p>
            <a:fld id="{9AA25F93-8372-443D-994A-265867F59BE3}" type="datetime1">
              <a:rPr lang="pt-PT" smtClean="0"/>
              <a:pPr/>
              <a:t>16-05-2013</a:t>
            </a:fld>
            <a:endParaRPr lang="pt-PT"/>
          </a:p>
        </p:txBody>
      </p:sp>
      <p:sp>
        <p:nvSpPr>
          <p:cNvPr id="8" name="Marcador de Posição do Rodapé 7"/>
          <p:cNvSpPr>
            <a:spLocks noGrp="1"/>
          </p:cNvSpPr>
          <p:nvPr>
            <p:ph type="ftr" sz="quarter" idx="11"/>
          </p:nvPr>
        </p:nvSpPr>
        <p:spPr/>
        <p:txBody>
          <a:bodyPr/>
          <a:lstStyle>
            <a:extLst/>
          </a:lstStyle>
          <a:p>
            <a:endParaRPr lang="pt-PT"/>
          </a:p>
        </p:txBody>
      </p:sp>
      <p:sp>
        <p:nvSpPr>
          <p:cNvPr id="9" name="Marcador de Posição do Número do Diapositivo 8"/>
          <p:cNvSpPr>
            <a:spLocks noGrp="1"/>
          </p:cNvSpPr>
          <p:nvPr>
            <p:ph type="sldNum" sz="quarter" idx="12"/>
          </p:nvPr>
        </p:nvSpPr>
        <p:spPr/>
        <p:txBody>
          <a:bodyPr/>
          <a:lstStyle>
            <a:extLst/>
          </a:lstStyle>
          <a:p>
            <a:fld id="{18CAC917-F9E1-465E-9FD1-5398FE710893}" type="slidenum">
              <a:rPr lang="pt-PT" smtClean="0"/>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bg>
      <p:bgRef idx="1002">
        <a:schemeClr val="bg1"/>
      </p:bgRef>
    </p:bg>
    <p:spTree>
      <p:nvGrpSpPr>
        <p:cNvPr id="1" name=""/>
        <p:cNvGrpSpPr/>
        <p:nvPr/>
      </p:nvGrpSpPr>
      <p:grpSpPr>
        <a:xfrm>
          <a:off x="0" y="0"/>
          <a:ext cx="0" cy="0"/>
          <a:chOff x="0" y="0"/>
          <a:chExt cx="0" cy="0"/>
        </a:xfrm>
      </p:grpSpPr>
      <p:sp>
        <p:nvSpPr>
          <p:cNvPr id="3" name="Marcador de Posição da Data 2"/>
          <p:cNvSpPr>
            <a:spLocks noGrp="1"/>
          </p:cNvSpPr>
          <p:nvPr>
            <p:ph type="dt" sz="half" idx="10"/>
          </p:nvPr>
        </p:nvSpPr>
        <p:spPr/>
        <p:txBody>
          <a:bodyPr/>
          <a:lstStyle>
            <a:extLst/>
          </a:lstStyle>
          <a:p>
            <a:fld id="{E90EF57A-FA65-415B-8F2A-8EE12707BA1E}" type="datetime1">
              <a:rPr lang="pt-PT" smtClean="0"/>
              <a:pPr/>
              <a:t>16-05-2013</a:t>
            </a:fld>
            <a:endParaRPr lang="pt-PT"/>
          </a:p>
        </p:txBody>
      </p:sp>
      <p:sp>
        <p:nvSpPr>
          <p:cNvPr id="4" name="Marcador de Posição do Rodapé 3"/>
          <p:cNvSpPr>
            <a:spLocks noGrp="1"/>
          </p:cNvSpPr>
          <p:nvPr>
            <p:ph type="ftr" sz="quarter" idx="11"/>
          </p:nvPr>
        </p:nvSpPr>
        <p:spPr/>
        <p:txBody>
          <a:bodyPr/>
          <a:lstStyle>
            <a:extLst/>
          </a:lstStyle>
          <a:p>
            <a:endParaRPr lang="pt-PT"/>
          </a:p>
        </p:txBody>
      </p:sp>
      <p:sp>
        <p:nvSpPr>
          <p:cNvPr id="5" name="Marcador de Posição do Número do Diapositivo 4"/>
          <p:cNvSpPr>
            <a:spLocks noGrp="1"/>
          </p:cNvSpPr>
          <p:nvPr>
            <p:ph type="sldNum" sz="quarter" idx="12"/>
          </p:nvPr>
        </p:nvSpPr>
        <p:spPr/>
        <p:txBody>
          <a:bodyPr/>
          <a:lstStyle>
            <a:extLst/>
          </a:lstStyle>
          <a:p>
            <a:fld id="{18CAC917-F9E1-465E-9FD1-5398FE710893}" type="slidenum">
              <a:rPr lang="pt-PT" smtClean="0"/>
              <a:pPr/>
              <a:t>‹#›</a:t>
            </a:fld>
            <a:endParaRPr lang="pt-PT"/>
          </a:p>
        </p:txBody>
      </p:sp>
      <p:sp>
        <p:nvSpPr>
          <p:cNvPr id="6" name="Título 5"/>
          <p:cNvSpPr>
            <a:spLocks noGrp="1"/>
          </p:cNvSpPr>
          <p:nvPr>
            <p:ph type="title"/>
          </p:nvPr>
        </p:nvSpPr>
        <p:spPr/>
        <p:txBody>
          <a:bodyPr rtlCol="0"/>
          <a:lstStyle>
            <a:extLst/>
          </a:lstStyle>
          <a:p>
            <a:r>
              <a:rPr kumimoji="0" lang="pt-PT" smtClean="0"/>
              <a:t>Clique para editar o estilo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extLst/>
          </a:lstStyle>
          <a:p>
            <a:fld id="{963B2DDD-27DB-4980-9DE0-C16E98B0B40A}" type="datetime1">
              <a:rPr lang="pt-PT" smtClean="0"/>
              <a:pPr/>
              <a:t>16-05-2013</a:t>
            </a:fld>
            <a:endParaRPr lang="pt-PT"/>
          </a:p>
        </p:txBody>
      </p:sp>
      <p:sp>
        <p:nvSpPr>
          <p:cNvPr id="3" name="Marcador de Posição do Rodapé 2"/>
          <p:cNvSpPr>
            <a:spLocks noGrp="1"/>
          </p:cNvSpPr>
          <p:nvPr>
            <p:ph type="ftr" sz="quarter" idx="11"/>
          </p:nvPr>
        </p:nvSpPr>
        <p:spPr/>
        <p:txBody>
          <a:bodyPr/>
          <a:lstStyle>
            <a:extLst/>
          </a:lstStyle>
          <a:p>
            <a:endParaRPr lang="pt-PT"/>
          </a:p>
        </p:txBody>
      </p:sp>
      <p:sp>
        <p:nvSpPr>
          <p:cNvPr id="4" name="Marcador de Posição do Número do Diapositivo 3"/>
          <p:cNvSpPr>
            <a:spLocks noGrp="1"/>
          </p:cNvSpPr>
          <p:nvPr>
            <p:ph type="sldNum" sz="quarter" idx="12"/>
          </p:nvPr>
        </p:nvSpPr>
        <p:spPr/>
        <p:txBody>
          <a:bodyPr/>
          <a:lstStyle>
            <a:extLst/>
          </a:lstStyle>
          <a:p>
            <a:fld id="{18CAC917-F9E1-465E-9FD1-5398FE710893}"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a:xfrm>
            <a:off x="6727032" y="6407944"/>
            <a:ext cx="1920240" cy="365760"/>
          </a:xfrm>
        </p:spPr>
        <p:txBody>
          <a:bodyPr/>
          <a:lstStyle>
            <a:extLst/>
          </a:lstStyle>
          <a:p>
            <a:fld id="{9706C472-2149-4153-8802-063DC195323C}" type="datetime1">
              <a:rPr lang="pt-PT" smtClean="0"/>
              <a:pPr/>
              <a:t>16-05-2013</a:t>
            </a:fld>
            <a:endParaRPr lang="pt-PT"/>
          </a:p>
        </p:txBody>
      </p:sp>
      <p:sp>
        <p:nvSpPr>
          <p:cNvPr id="6" name="Marcador de Posição do Rodapé 5"/>
          <p:cNvSpPr>
            <a:spLocks noGrp="1"/>
          </p:cNvSpPr>
          <p:nvPr>
            <p:ph type="ftr" sz="quarter" idx="11"/>
          </p:nvPr>
        </p:nvSpPr>
        <p:spPr/>
        <p:txBody>
          <a:bodyPr/>
          <a:lstStyle>
            <a:extLst/>
          </a:lstStyle>
          <a:p>
            <a:endParaRPr lang="pt-PT"/>
          </a:p>
        </p:txBody>
      </p:sp>
      <p:sp>
        <p:nvSpPr>
          <p:cNvPr id="7" name="Marcador de Posição do Número do Diapositivo 6"/>
          <p:cNvSpPr>
            <a:spLocks noGrp="1"/>
          </p:cNvSpPr>
          <p:nvPr>
            <p:ph type="sldNum" sz="quarter" idx="12"/>
          </p:nvPr>
        </p:nvSpPr>
        <p:spPr/>
        <p:txBody>
          <a:bodyPr/>
          <a:lstStyle>
            <a:extLst/>
          </a:lstStyle>
          <a:p>
            <a:fld id="{18CAC917-F9E1-465E-9FD1-5398FE710893}" type="slidenum">
              <a:rPr lang="pt-PT" smtClean="0"/>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Marcador de Posição do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PT" smtClean="0"/>
              <a:t>Clique para editar os estilos</a:t>
            </a:r>
          </a:p>
        </p:txBody>
      </p:sp>
      <p:sp>
        <p:nvSpPr>
          <p:cNvPr id="3" name="Marcador de Posição d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PT" smtClean="0"/>
              <a:t>Clique no ícone para adicionar uma imagem</a:t>
            </a:r>
            <a:endParaRPr kumimoji="0" lang="en-US" dirty="0"/>
          </a:p>
        </p:txBody>
      </p:sp>
      <p:sp>
        <p:nvSpPr>
          <p:cNvPr id="5" name="Marcador de Posição da Data 4"/>
          <p:cNvSpPr>
            <a:spLocks noGrp="1"/>
          </p:cNvSpPr>
          <p:nvPr>
            <p:ph type="dt" sz="half" idx="10"/>
          </p:nvPr>
        </p:nvSpPr>
        <p:spPr/>
        <p:txBody>
          <a:bodyPr/>
          <a:lstStyle>
            <a:lvl1pPr>
              <a:defRPr>
                <a:solidFill>
                  <a:schemeClr val="tx1"/>
                </a:solidFill>
              </a:defRPr>
            </a:lvl1pPr>
            <a:extLst/>
          </a:lstStyle>
          <a:p>
            <a:fld id="{EAD4EDB5-C044-4994-B464-CA31EEA99F20}" type="datetime1">
              <a:rPr lang="pt-PT" smtClean="0"/>
              <a:pPr/>
              <a:t>16-05-2013</a:t>
            </a:fld>
            <a:endParaRPr lang="pt-PT"/>
          </a:p>
        </p:txBody>
      </p:sp>
      <p:sp>
        <p:nvSpPr>
          <p:cNvPr id="6" name="Marcador de Posição do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PT"/>
          </a:p>
        </p:txBody>
      </p:sp>
      <p:sp>
        <p:nvSpPr>
          <p:cNvPr id="7" name="Marcador de Posição do Número do Diapositivo 6"/>
          <p:cNvSpPr>
            <a:spLocks noGrp="1"/>
          </p:cNvSpPr>
          <p:nvPr>
            <p:ph type="sldNum" sz="quarter" idx="12"/>
          </p:nvPr>
        </p:nvSpPr>
        <p:spPr/>
        <p:txBody>
          <a:bodyPr/>
          <a:lstStyle>
            <a:lvl1pPr>
              <a:defRPr>
                <a:solidFill>
                  <a:schemeClr val="tx1"/>
                </a:solidFill>
              </a:defRPr>
            </a:lvl1pPr>
            <a:extLst/>
          </a:lstStyle>
          <a:p>
            <a:fld id="{18CAC917-F9E1-465E-9FD1-5398FE710893}" type="slidenum">
              <a:rPr lang="pt-PT" smtClean="0"/>
              <a:pPr/>
              <a:t>‹#›</a:t>
            </a:fld>
            <a:endParaRPr lang="pt-PT"/>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PT" smtClean="0"/>
              <a:t>Clique para editar o estilo</a:t>
            </a:r>
            <a:endParaRPr kumimoji="0" lang="en-US"/>
          </a:p>
        </p:txBody>
      </p:sp>
      <p:sp>
        <p:nvSpPr>
          <p:cNvPr id="8" name="Forma liv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c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xão rect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c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xão rect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Marcador de Posição do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PT" smtClean="0"/>
              <a:t>Clique para editar o estilo</a:t>
            </a:r>
            <a:endParaRPr kumimoji="0" lang="en-US"/>
          </a:p>
        </p:txBody>
      </p:sp>
      <p:sp>
        <p:nvSpPr>
          <p:cNvPr id="30" name="Marcador de Posição do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0" name="Marcador de Posição d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9E235C-E957-4508-8F07-9464F71FC7E7}" type="datetime1">
              <a:rPr lang="pt-PT" smtClean="0"/>
              <a:pPr/>
              <a:t>16-05-2013</a:t>
            </a:fld>
            <a:endParaRPr lang="pt-PT"/>
          </a:p>
        </p:txBody>
      </p:sp>
      <p:sp>
        <p:nvSpPr>
          <p:cNvPr id="22" name="Marcador de Posição do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PT"/>
          </a:p>
        </p:txBody>
      </p:sp>
      <p:sp>
        <p:nvSpPr>
          <p:cNvPr id="18" name="Marcador de Posição do Número do Diapositivo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CAC917-F9E1-465E-9FD1-5398FE710893}"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prof2000.pt/users/dicsoc/soc_c.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Fátima\Desktop\st-patricks-day-ireland.jpg"/>
          <p:cNvPicPr>
            <a:picLocks noChangeAspect="1" noChangeArrowheads="1"/>
          </p:cNvPicPr>
          <p:nvPr/>
        </p:nvPicPr>
        <p:blipFill>
          <a:blip r:embed="rId2" cstate="print">
            <a:lum bright="20000"/>
          </a:blip>
          <a:srcRect/>
          <a:stretch>
            <a:fillRect/>
          </a:stretch>
        </p:blipFill>
        <p:spPr bwMode="auto">
          <a:xfrm rot="20893535">
            <a:off x="619425" y="943678"/>
            <a:ext cx="2641476" cy="1760984"/>
          </a:xfrm>
          <a:prstGeom prst="rect">
            <a:avLst/>
          </a:prstGeom>
          <a:noFill/>
        </p:spPr>
      </p:pic>
      <p:pic>
        <p:nvPicPr>
          <p:cNvPr id="1026" name="Picture 2" descr="C:\Users\Fátima\Desktop\imagesCAV9PFRJ.jpg"/>
          <p:cNvPicPr>
            <a:picLocks noChangeAspect="1" noChangeArrowheads="1"/>
          </p:cNvPicPr>
          <p:nvPr/>
        </p:nvPicPr>
        <p:blipFill>
          <a:blip r:embed="rId3" cstate="print">
            <a:lum bright="20000"/>
          </a:blip>
          <a:srcRect/>
          <a:stretch>
            <a:fillRect/>
          </a:stretch>
        </p:blipFill>
        <p:spPr bwMode="auto">
          <a:xfrm rot="20808948">
            <a:off x="324342" y="2365631"/>
            <a:ext cx="2857500" cy="1600200"/>
          </a:xfrm>
          <a:prstGeom prst="rect">
            <a:avLst/>
          </a:prstGeom>
          <a:noFill/>
        </p:spPr>
      </p:pic>
      <p:sp>
        <p:nvSpPr>
          <p:cNvPr id="2" name="Título 1"/>
          <p:cNvSpPr>
            <a:spLocks noGrp="1"/>
          </p:cNvSpPr>
          <p:nvPr>
            <p:ph type="ctrTitle"/>
          </p:nvPr>
        </p:nvSpPr>
        <p:spPr>
          <a:xfrm>
            <a:off x="827584" y="1023175"/>
            <a:ext cx="7772400" cy="1829761"/>
          </a:xfrm>
        </p:spPr>
        <p:txBody>
          <a:bodyPr>
            <a:normAutofit fontScale="90000"/>
          </a:bodyPr>
          <a:lstStyle/>
          <a:p>
            <a:r>
              <a:rPr lang="en-US" sz="2700" dirty="0" err="1" smtClean="0"/>
              <a:t>Estudo</a:t>
            </a:r>
            <a:r>
              <a:rPr lang="en-US" sz="2700" dirty="0" smtClean="0"/>
              <a:t> de </a:t>
            </a:r>
            <a:r>
              <a:rPr lang="en-US" sz="2700" dirty="0" err="1" smtClean="0"/>
              <a:t>caso</a:t>
            </a:r>
            <a:r>
              <a:rPr lang="en-US" sz="2700" dirty="0" smtClean="0"/>
              <a:t>:</a:t>
            </a:r>
            <a:r>
              <a:rPr lang="en-US" dirty="0" smtClean="0"/>
              <a:t/>
            </a:r>
            <a:br>
              <a:rPr lang="en-US" dirty="0" smtClean="0"/>
            </a:br>
            <a:r>
              <a:rPr lang="en-US" dirty="0" smtClean="0"/>
              <a:t>“The </a:t>
            </a:r>
            <a:r>
              <a:rPr lang="en-US" dirty="0"/>
              <a:t>Belfast Workshop: An application of Group Techniques to a Destructive </a:t>
            </a:r>
            <a:r>
              <a:rPr lang="en-US" dirty="0" smtClean="0"/>
              <a:t>Conflict”</a:t>
            </a:r>
            <a:endParaRPr lang="pt-PT" dirty="0"/>
          </a:p>
        </p:txBody>
      </p:sp>
      <p:sp>
        <p:nvSpPr>
          <p:cNvPr id="3" name="Subtítulo 2"/>
          <p:cNvSpPr>
            <a:spLocks noGrp="1"/>
          </p:cNvSpPr>
          <p:nvPr>
            <p:ph type="subTitle" idx="1"/>
          </p:nvPr>
        </p:nvSpPr>
        <p:spPr>
          <a:xfrm>
            <a:off x="395536" y="5229200"/>
            <a:ext cx="7772400" cy="1440160"/>
          </a:xfrm>
        </p:spPr>
        <p:txBody>
          <a:bodyPr>
            <a:normAutofit fontScale="85000" lnSpcReduction="20000"/>
          </a:bodyPr>
          <a:lstStyle/>
          <a:p>
            <a:pPr algn="l"/>
            <a:r>
              <a:rPr lang="pt-PT" b="1" dirty="0" smtClean="0">
                <a:solidFill>
                  <a:schemeClr val="tx2">
                    <a:lumMod val="40000"/>
                    <a:lumOff val="60000"/>
                  </a:schemeClr>
                </a:solidFill>
              </a:rPr>
              <a:t>Docente: </a:t>
            </a:r>
            <a:r>
              <a:rPr lang="pt-PT" dirty="0" smtClean="0">
                <a:solidFill>
                  <a:schemeClr val="tx2">
                    <a:lumMod val="40000"/>
                    <a:lumOff val="60000"/>
                  </a:schemeClr>
                </a:solidFill>
              </a:rPr>
              <a:t>Sofia Bento</a:t>
            </a:r>
          </a:p>
          <a:p>
            <a:pPr algn="l"/>
            <a:r>
              <a:rPr lang="pt-PT" dirty="0" smtClean="0">
                <a:solidFill>
                  <a:schemeClr val="tx2">
                    <a:lumMod val="40000"/>
                    <a:lumOff val="60000"/>
                  </a:schemeClr>
                </a:solidFill>
              </a:rPr>
              <a:t>Mestrado em Gestão de Recursos Humanos</a:t>
            </a:r>
          </a:p>
          <a:p>
            <a:pPr algn="l"/>
            <a:r>
              <a:rPr lang="pt-PT" dirty="0" smtClean="0">
                <a:solidFill>
                  <a:schemeClr val="tx2">
                    <a:lumMod val="40000"/>
                    <a:lumOff val="60000"/>
                  </a:schemeClr>
                </a:solidFill>
              </a:rPr>
              <a:t>2012/2013</a:t>
            </a:r>
          </a:p>
          <a:p>
            <a:pPr algn="l"/>
            <a:r>
              <a:rPr lang="pt-PT" dirty="0" smtClean="0">
                <a:solidFill>
                  <a:schemeClr val="tx2">
                    <a:lumMod val="40000"/>
                    <a:lumOff val="60000"/>
                  </a:schemeClr>
                </a:solidFill>
              </a:rPr>
              <a:t>2.º Semestre</a:t>
            </a:r>
          </a:p>
        </p:txBody>
      </p:sp>
      <p:sp>
        <p:nvSpPr>
          <p:cNvPr id="5" name="Subtítulo 2"/>
          <p:cNvSpPr txBox="1">
            <a:spLocks/>
          </p:cNvSpPr>
          <p:nvPr/>
        </p:nvSpPr>
        <p:spPr>
          <a:xfrm>
            <a:off x="463624" y="2996952"/>
            <a:ext cx="8284840" cy="1863824"/>
          </a:xfrm>
          <a:prstGeom prst="rect">
            <a:avLst/>
          </a:prstGeom>
        </p:spPr>
        <p:txBody>
          <a:bodyPr vert="horz" lIns="45720" rIns="45720">
            <a:noAutofit/>
          </a:bodyPr>
          <a:lstStyle/>
          <a:p>
            <a:pPr marL="0" marR="64008" lvl="0" indent="0" algn="r" defTabSz="914400" rtl="0" eaLnBrk="1" fontAlgn="auto" latinLnBrk="0" hangingPunct="1">
              <a:lnSpc>
                <a:spcPct val="100000"/>
              </a:lnSpc>
              <a:spcAft>
                <a:spcPts val="0"/>
              </a:spcAft>
              <a:buClr>
                <a:schemeClr val="accent1"/>
              </a:buClr>
              <a:buSzPct val="68000"/>
              <a:buFont typeface="Wingdings 3"/>
              <a:buNone/>
              <a:tabLst/>
              <a:defRPr/>
            </a:pPr>
            <a:r>
              <a:rPr kumimoji="0" lang="pt-PT" sz="2000" b="1" i="0" u="none" strike="noStrike" kern="1200" cap="none" spc="0" normalizeH="0" baseline="0" noProof="0" dirty="0" smtClean="0">
                <a:ln>
                  <a:noFill/>
                </a:ln>
                <a:solidFill>
                  <a:schemeClr val="tx2"/>
                </a:solidFill>
                <a:effectLst/>
                <a:uLnTx/>
                <a:uFillTx/>
                <a:latin typeface="+mn-lt"/>
                <a:ea typeface="+mn-ea"/>
                <a:cs typeface="+mn-cs"/>
              </a:rPr>
              <a:t>Realizado por:</a:t>
            </a:r>
          </a:p>
          <a:p>
            <a:pPr marL="0" marR="64008" lvl="0" indent="0" algn="r" defTabSz="914400" rtl="0" eaLnBrk="1" fontAlgn="auto" latinLnBrk="0" hangingPunct="1">
              <a:lnSpc>
                <a:spcPct val="100000"/>
              </a:lnSpc>
              <a:spcAft>
                <a:spcPts val="0"/>
              </a:spcAft>
              <a:buClr>
                <a:schemeClr val="accent1"/>
              </a:buClr>
              <a:buSzPct val="68000"/>
              <a:buFont typeface="Wingdings 3"/>
              <a:buNone/>
              <a:tabLst/>
              <a:defRPr/>
            </a:pPr>
            <a:r>
              <a:rPr kumimoji="0" lang="pt-PT" sz="2000" b="0" i="0" u="none" strike="noStrike" kern="1200" cap="none" spc="0" normalizeH="0" baseline="0" noProof="0" dirty="0" smtClean="0">
                <a:ln>
                  <a:noFill/>
                </a:ln>
                <a:solidFill>
                  <a:schemeClr val="tx2"/>
                </a:solidFill>
                <a:effectLst/>
                <a:uLnTx/>
                <a:uFillTx/>
                <a:latin typeface="+mn-lt"/>
                <a:ea typeface="+mn-ea"/>
                <a:cs typeface="+mn-cs"/>
              </a:rPr>
              <a:t>Fátima Campos, 37711</a:t>
            </a:r>
          </a:p>
          <a:p>
            <a:pPr marL="0" marR="64008" lvl="0" indent="0" algn="r" defTabSz="914400" rtl="0" eaLnBrk="1" fontAlgn="auto" latinLnBrk="0" hangingPunct="1">
              <a:lnSpc>
                <a:spcPct val="100000"/>
              </a:lnSpc>
              <a:spcAft>
                <a:spcPts val="0"/>
              </a:spcAft>
              <a:buClr>
                <a:schemeClr val="accent1"/>
              </a:buClr>
              <a:buSzPct val="68000"/>
              <a:buFont typeface="Wingdings 3"/>
              <a:buNone/>
              <a:tabLst/>
              <a:defRPr/>
            </a:pPr>
            <a:r>
              <a:rPr kumimoji="0" lang="pt-PT" sz="2000" b="0" i="0" u="none" strike="noStrike" kern="1200" cap="none" spc="0" normalizeH="0" baseline="0" noProof="0" dirty="0" smtClean="0">
                <a:ln>
                  <a:noFill/>
                </a:ln>
                <a:solidFill>
                  <a:schemeClr val="tx2"/>
                </a:solidFill>
                <a:effectLst/>
                <a:uLnTx/>
                <a:uFillTx/>
                <a:latin typeface="+mn-lt"/>
                <a:ea typeface="+mn-ea"/>
                <a:cs typeface="+mn-cs"/>
              </a:rPr>
              <a:t>Ivone Ferreira, 41624</a:t>
            </a:r>
          </a:p>
          <a:p>
            <a:pPr marL="0" marR="64008" lvl="0" indent="0" algn="r" defTabSz="914400" rtl="0" eaLnBrk="1" fontAlgn="auto" latinLnBrk="0" hangingPunct="1">
              <a:lnSpc>
                <a:spcPct val="100000"/>
              </a:lnSpc>
              <a:spcAft>
                <a:spcPts val="0"/>
              </a:spcAft>
              <a:buClr>
                <a:schemeClr val="accent1"/>
              </a:buClr>
              <a:buSzPct val="68000"/>
              <a:buFont typeface="Wingdings 3"/>
              <a:buNone/>
              <a:tabLst/>
              <a:defRPr/>
            </a:pPr>
            <a:r>
              <a:rPr kumimoji="0" lang="pt-PT" sz="2000" b="0" i="0" u="none" strike="noStrike" kern="1200" cap="none" spc="0" normalizeH="0" baseline="0" noProof="0" dirty="0" err="1" smtClean="0">
                <a:ln>
                  <a:noFill/>
                </a:ln>
                <a:solidFill>
                  <a:schemeClr val="tx2"/>
                </a:solidFill>
                <a:effectLst/>
                <a:uLnTx/>
                <a:uFillTx/>
                <a:latin typeface="+mn-lt"/>
                <a:ea typeface="+mn-ea"/>
                <a:cs typeface="+mn-cs"/>
              </a:rPr>
              <a:t>Audrey</a:t>
            </a:r>
            <a:r>
              <a:rPr kumimoji="0" lang="pt-PT" sz="2000" b="0" i="0" u="none" strike="noStrike" kern="1200" cap="none" spc="0" normalizeH="0" baseline="0" noProof="0" dirty="0" smtClean="0">
                <a:ln>
                  <a:noFill/>
                </a:ln>
                <a:solidFill>
                  <a:schemeClr val="tx2"/>
                </a:solidFill>
                <a:effectLst/>
                <a:uLnTx/>
                <a:uFillTx/>
                <a:latin typeface="+mn-lt"/>
                <a:ea typeface="+mn-ea"/>
                <a:cs typeface="+mn-cs"/>
              </a:rPr>
              <a:t> Martinie, 42264</a:t>
            </a:r>
          </a:p>
          <a:p>
            <a:pPr marL="0" marR="64008" lvl="0" indent="0" algn="r" defTabSz="914400" rtl="0" eaLnBrk="1" fontAlgn="auto" latinLnBrk="0" hangingPunct="1">
              <a:lnSpc>
                <a:spcPct val="100000"/>
              </a:lnSpc>
              <a:spcAft>
                <a:spcPts val="0"/>
              </a:spcAft>
              <a:buClr>
                <a:schemeClr val="accent1"/>
              </a:buClr>
              <a:buSzPct val="68000"/>
              <a:buFont typeface="Wingdings 3"/>
              <a:buNone/>
              <a:tabLst/>
              <a:defRPr/>
            </a:pPr>
            <a:r>
              <a:rPr kumimoji="0" lang="pt-PT" sz="2000" b="0" i="0" u="none" strike="noStrike" kern="1200" cap="none" spc="0" normalizeH="0" baseline="0" noProof="0" dirty="0" smtClean="0">
                <a:ln>
                  <a:noFill/>
                </a:ln>
                <a:solidFill>
                  <a:schemeClr val="tx2"/>
                </a:solidFill>
                <a:effectLst/>
                <a:uLnTx/>
                <a:uFillTx/>
                <a:latin typeface="+mn-lt"/>
                <a:ea typeface="+mn-ea"/>
                <a:cs typeface="+mn-cs"/>
              </a:rPr>
              <a:t>Karine Rodrigues, 42379</a:t>
            </a:r>
          </a:p>
        </p:txBody>
      </p:sp>
      <p:pic>
        <p:nvPicPr>
          <p:cNvPr id="1028" name="Picture 4" descr="C:\Users\Fátima\Desktop\imagesCAS2UTFJ.jpg"/>
          <p:cNvPicPr>
            <a:picLocks noChangeAspect="1" noChangeArrowheads="1"/>
          </p:cNvPicPr>
          <p:nvPr/>
        </p:nvPicPr>
        <p:blipFill>
          <a:blip r:embed="rId4" cstate="print"/>
          <a:srcRect/>
          <a:stretch>
            <a:fillRect/>
          </a:stretch>
        </p:blipFill>
        <p:spPr bwMode="auto">
          <a:xfrm>
            <a:off x="1403648" y="3212976"/>
            <a:ext cx="2619375" cy="17430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pt-PT" b="1" dirty="0" smtClean="0"/>
              <a:t>Objetivos do Estudo</a:t>
            </a:r>
          </a:p>
          <a:p>
            <a:pPr algn="just"/>
            <a:r>
              <a:rPr lang="pt-PT" dirty="0" smtClean="0"/>
              <a:t>Reunir </a:t>
            </a:r>
            <a:r>
              <a:rPr lang="pt-PT" dirty="0"/>
              <a:t>pessoas de influência em dois dos bairros </a:t>
            </a:r>
            <a:r>
              <a:rPr lang="pt-PT" dirty="0" smtClean="0"/>
              <a:t>afetados </a:t>
            </a:r>
            <a:r>
              <a:rPr lang="pt-PT" dirty="0"/>
              <a:t>pelos </a:t>
            </a:r>
            <a:r>
              <a:rPr lang="pt-PT" dirty="0" smtClean="0"/>
              <a:t>conflitos da Irlanda do Norte e Sul, com o propósito de </a:t>
            </a:r>
            <a:r>
              <a:rPr lang="pt-PT" dirty="0"/>
              <a:t>fazer com que estes estabeleçam algum grau de confiança mútua e </a:t>
            </a:r>
            <a:r>
              <a:rPr lang="pt-PT" dirty="0" smtClean="0"/>
              <a:t>desenvolvam </a:t>
            </a:r>
            <a:r>
              <a:rPr lang="pt-PT" dirty="0"/>
              <a:t>planos para estabelecer ou melhorar </a:t>
            </a:r>
            <a:r>
              <a:rPr lang="pt-PT" dirty="0" smtClean="0"/>
              <a:t>as suas relações.</a:t>
            </a:r>
          </a:p>
          <a:p>
            <a:pPr marL="457200" lvl="1" indent="0" algn="just">
              <a:buNone/>
            </a:pPr>
            <a:endParaRPr lang="pt-PT" dirty="0" smtClean="0"/>
          </a:p>
          <a:p>
            <a:pPr algn="just"/>
            <a:r>
              <a:rPr lang="pt-PT" dirty="0" smtClean="0"/>
              <a:t> </a:t>
            </a:r>
            <a:r>
              <a:rPr lang="pt-PT" dirty="0"/>
              <a:t>D</a:t>
            </a:r>
            <a:r>
              <a:rPr lang="pt-PT" dirty="0" smtClean="0"/>
              <a:t>iferentes </a:t>
            </a:r>
            <a:r>
              <a:rPr lang="pt-PT" dirty="0"/>
              <a:t>pessoas, de ambas a partes, aprendam na presença do outro, e que coloquem em prática o que foi aprendido em </a:t>
            </a:r>
            <a:r>
              <a:rPr lang="pt-PT" dirty="0" smtClean="0"/>
              <a:t>projetos </a:t>
            </a:r>
            <a:r>
              <a:rPr lang="pt-PT" dirty="0"/>
              <a:t>de interesse </a:t>
            </a:r>
            <a:r>
              <a:rPr lang="pt-PT" dirty="0" smtClean="0"/>
              <a:t>comum, desenvolvendo uma cooperação </a:t>
            </a:r>
            <a:r>
              <a:rPr lang="pt-PT" dirty="0"/>
              <a:t>que </a:t>
            </a:r>
            <a:r>
              <a:rPr lang="pt-PT" dirty="0" smtClean="0"/>
              <a:t>poderia </a:t>
            </a:r>
            <a:r>
              <a:rPr lang="pt-PT" dirty="0"/>
              <a:t>posteriormente ser </a:t>
            </a:r>
            <a:r>
              <a:rPr lang="pt-PT" dirty="0" smtClean="0"/>
              <a:t>implementada </a:t>
            </a:r>
            <a:r>
              <a:rPr lang="pt-PT" dirty="0"/>
              <a:t>em </a:t>
            </a:r>
            <a:r>
              <a:rPr lang="pt-PT" dirty="0" smtClean="0"/>
              <a:t>Belfast.</a:t>
            </a:r>
            <a:endParaRPr lang="pt-PT" dirty="0"/>
          </a:p>
        </p:txBody>
      </p:sp>
      <p:sp>
        <p:nvSpPr>
          <p:cNvPr id="2" name="Title 1"/>
          <p:cNvSpPr>
            <a:spLocks noGrp="1"/>
          </p:cNvSpPr>
          <p:nvPr>
            <p:ph type="title"/>
          </p:nvPr>
        </p:nvSpPr>
        <p:spPr/>
        <p:txBody>
          <a:bodyPr>
            <a:normAutofit/>
          </a:bodyPr>
          <a:lstStyle/>
          <a:p>
            <a:r>
              <a:rPr lang="pt-PT" dirty="0" smtClean="0"/>
              <a:t>I. Introdução (2/2) </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10</a:t>
            </a:fld>
            <a:endParaRPr lang="pt-PT"/>
          </a:p>
        </p:txBody>
      </p:sp>
    </p:spTree>
    <p:extLst>
      <p:ext uri="{BB962C8B-B14F-4D97-AF65-F5344CB8AC3E}">
        <p14:creationId xmlns:p14="http://schemas.microsoft.com/office/powerpoint/2010/main" xmlns="" val="1779034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pt-PT" dirty="0" smtClean="0"/>
              <a:t>Foram recrutadas pessoas </a:t>
            </a:r>
            <a:r>
              <a:rPr lang="pt-PT" dirty="0"/>
              <a:t>influentes em algumas organizações, interessados em cooperar com o outro lado, </a:t>
            </a:r>
            <a:r>
              <a:rPr lang="pt-PT" dirty="0" smtClean="0"/>
              <a:t>que fossem emocionalmente estáveis e </a:t>
            </a:r>
            <a:r>
              <a:rPr lang="pt-PT" dirty="0"/>
              <a:t>capazes de </a:t>
            </a:r>
            <a:r>
              <a:rPr lang="pt-PT" dirty="0" smtClean="0"/>
              <a:t>refletir.</a:t>
            </a:r>
          </a:p>
          <a:p>
            <a:pPr algn="just"/>
            <a:endParaRPr lang="pt-PT" dirty="0" smtClean="0"/>
          </a:p>
          <a:p>
            <a:pPr algn="just"/>
            <a:r>
              <a:rPr lang="pt-PT" dirty="0" smtClean="0"/>
              <a:t>Foi necessário recorrer a intermediários para estabelecer contacto e foram contratados dois deputados de Belfast para recrutar as pessoas, segundo os critérios definidos.</a:t>
            </a:r>
          </a:p>
          <a:p>
            <a:endParaRPr lang="pt-PT" dirty="0"/>
          </a:p>
          <a:p>
            <a:endParaRPr lang="pt-PT" dirty="0"/>
          </a:p>
        </p:txBody>
      </p:sp>
      <p:sp>
        <p:nvSpPr>
          <p:cNvPr id="2" name="Title 1"/>
          <p:cNvSpPr>
            <a:spLocks noGrp="1"/>
          </p:cNvSpPr>
          <p:nvPr>
            <p:ph type="title"/>
          </p:nvPr>
        </p:nvSpPr>
        <p:spPr/>
        <p:txBody>
          <a:bodyPr/>
          <a:lstStyle/>
          <a:p>
            <a:r>
              <a:rPr lang="pt-PT" dirty="0" smtClean="0"/>
              <a:t>II. Metodologia (1/7) </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11</a:t>
            </a:fld>
            <a:endParaRPr lang="pt-PT"/>
          </a:p>
        </p:txBody>
      </p:sp>
    </p:spTree>
    <p:extLst>
      <p:ext uri="{BB962C8B-B14F-4D97-AF65-F5344CB8AC3E}">
        <p14:creationId xmlns:p14="http://schemas.microsoft.com/office/powerpoint/2010/main" xmlns="" val="4024865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1328"/>
            <a:ext cx="8435280" cy="4683976"/>
          </a:xfrm>
        </p:spPr>
        <p:txBody>
          <a:bodyPr>
            <a:normAutofit fontScale="85000" lnSpcReduction="20000"/>
          </a:bodyPr>
          <a:lstStyle/>
          <a:p>
            <a:pPr algn="just"/>
            <a:r>
              <a:rPr lang="pt-PT" dirty="0" smtClean="0"/>
              <a:t>O anúncio que fora realizado para recrutar pessoas possuía a seguinte composição:</a:t>
            </a:r>
          </a:p>
          <a:p>
            <a:pPr lvl="1" algn="just"/>
            <a:r>
              <a:rPr lang="pt-PT" dirty="0" smtClean="0"/>
              <a:t>Proporcionar uma experiência em grupo, de modo a perceber o que acontece quando ambas as partes trabalham em grupo (grupos formados pelos participantes e pelos investigadores).</a:t>
            </a:r>
          </a:p>
          <a:p>
            <a:pPr lvl="1" algn="just"/>
            <a:r>
              <a:rPr lang="pt-PT" dirty="0" smtClean="0"/>
              <a:t>Explorar a possibilidade de trabalho em grupo de forma a atingir metas por eles estabelecidas, relacionadas com o conflito de Belfast.</a:t>
            </a:r>
          </a:p>
          <a:p>
            <a:pPr lvl="1" algn="just"/>
            <a:r>
              <a:rPr lang="pt-PT" dirty="0" smtClean="0"/>
              <a:t>Proporcionar um projeto que possa ser aplicado aquando do regresso a  casa.</a:t>
            </a:r>
          </a:p>
          <a:p>
            <a:pPr lvl="1" algn="just"/>
            <a:endParaRPr lang="pt-PT" dirty="0" smtClean="0"/>
          </a:p>
          <a:p>
            <a:pPr algn="just"/>
            <a:r>
              <a:rPr lang="pt-PT" dirty="0" smtClean="0"/>
              <a:t>O workshop teve lugar na Universidade de </a:t>
            </a:r>
            <a:r>
              <a:rPr lang="pt-PT" dirty="0" err="1" smtClean="0"/>
              <a:t>Stirling</a:t>
            </a:r>
            <a:r>
              <a:rPr lang="pt-PT" dirty="0" smtClean="0"/>
              <a:t>, na Escócia, de 19 de Agosto a 28 de Agosto de 1972. </a:t>
            </a:r>
          </a:p>
          <a:p>
            <a:pPr algn="just"/>
            <a:endParaRPr lang="pt-PT" dirty="0" smtClean="0"/>
          </a:p>
          <a:p>
            <a:pPr algn="just"/>
            <a:r>
              <a:rPr lang="pt-PT" dirty="0" smtClean="0"/>
              <a:t>A escolha do local tem como objetivo afastar os indivíduos do ambiente de conflito para que estes possam obter uma nova perspetiva do problema, longe da pressão do conflito.</a:t>
            </a:r>
            <a:endParaRPr lang="pt-PT" dirty="0"/>
          </a:p>
        </p:txBody>
      </p:sp>
      <p:sp>
        <p:nvSpPr>
          <p:cNvPr id="2" name="Title 1"/>
          <p:cNvSpPr>
            <a:spLocks noGrp="1"/>
          </p:cNvSpPr>
          <p:nvPr>
            <p:ph type="title"/>
          </p:nvPr>
        </p:nvSpPr>
        <p:spPr/>
        <p:txBody>
          <a:bodyPr>
            <a:normAutofit/>
          </a:bodyPr>
          <a:lstStyle/>
          <a:p>
            <a:r>
              <a:rPr lang="pt-PT" dirty="0" smtClean="0"/>
              <a:t>II. Metodologia (2/7) </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12</a:t>
            </a:fld>
            <a:endParaRPr lang="pt-PT"/>
          </a:p>
        </p:txBody>
      </p:sp>
    </p:spTree>
    <p:extLst>
      <p:ext uri="{BB962C8B-B14F-4D97-AF65-F5344CB8AC3E}">
        <p14:creationId xmlns:p14="http://schemas.microsoft.com/office/powerpoint/2010/main" xmlns="" val="572426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pt-PT" dirty="0" smtClean="0"/>
              <a:t>Durante </a:t>
            </a:r>
            <a:r>
              <a:rPr lang="pt-PT" dirty="0"/>
              <a:t>dois meses os </a:t>
            </a:r>
            <a:r>
              <a:rPr lang="pt-PT" dirty="0" smtClean="0"/>
              <a:t>deputados de Belfast recrutaram </a:t>
            </a:r>
            <a:r>
              <a:rPr lang="pt-PT" dirty="0"/>
              <a:t>as pessoas </a:t>
            </a:r>
            <a:r>
              <a:rPr lang="pt-PT" dirty="0" smtClean="0"/>
              <a:t>consoante </a:t>
            </a:r>
            <a:r>
              <a:rPr lang="pt-PT" dirty="0"/>
              <a:t>os critérios definidos pelos investigadores</a:t>
            </a:r>
            <a:r>
              <a:rPr lang="pt-PT" dirty="0" smtClean="0"/>
              <a:t>.</a:t>
            </a:r>
          </a:p>
          <a:p>
            <a:endParaRPr lang="pt-PT" dirty="0"/>
          </a:p>
          <a:p>
            <a:r>
              <a:rPr lang="pt-PT" dirty="0" smtClean="0"/>
              <a:t>Participaram 56 pessoas no workshop, </a:t>
            </a:r>
            <a:r>
              <a:rPr lang="pt-PT" dirty="0"/>
              <a:t>de diferentes organizações com um papel importante nas mesmas, alguns destes tinham também uma participação </a:t>
            </a:r>
            <a:r>
              <a:rPr lang="pt-PT" dirty="0" smtClean="0"/>
              <a:t>ativa num determinado lado da luta.</a:t>
            </a:r>
          </a:p>
          <a:p>
            <a:endParaRPr lang="pt-PT" dirty="0" smtClean="0"/>
          </a:p>
          <a:p>
            <a:r>
              <a:rPr lang="pt-PT" dirty="0" smtClean="0"/>
              <a:t>Cerca de um quarto dos </a:t>
            </a:r>
            <a:r>
              <a:rPr lang="pt-PT" dirty="0"/>
              <a:t>participantes </a:t>
            </a:r>
            <a:r>
              <a:rPr lang="pt-PT" dirty="0" smtClean="0"/>
              <a:t>eram da </a:t>
            </a:r>
            <a:r>
              <a:rPr lang="pt-PT" dirty="0"/>
              <a:t>classe média e os restantes trabalhadores, vários deles desempregados. </a:t>
            </a:r>
            <a:endParaRPr lang="pt-PT" dirty="0" smtClean="0"/>
          </a:p>
          <a:p>
            <a:endParaRPr lang="pt-PT" dirty="0" smtClean="0"/>
          </a:p>
          <a:p>
            <a:r>
              <a:rPr lang="pt-PT" dirty="0" smtClean="0"/>
              <a:t>Pouco </a:t>
            </a:r>
            <a:r>
              <a:rPr lang="pt-PT" dirty="0"/>
              <a:t>mais de metade eram protestantes e os restantes </a:t>
            </a:r>
            <a:r>
              <a:rPr lang="pt-PT" dirty="0" smtClean="0"/>
              <a:t>católicos.</a:t>
            </a:r>
          </a:p>
          <a:p>
            <a:endParaRPr lang="pt-PT" dirty="0"/>
          </a:p>
          <a:p>
            <a:r>
              <a:rPr lang="pt-PT" dirty="0" smtClean="0"/>
              <a:t>A </a:t>
            </a:r>
            <a:r>
              <a:rPr lang="pt-PT" dirty="0"/>
              <a:t>relação masculino-feminino era de 5 para </a:t>
            </a:r>
            <a:r>
              <a:rPr lang="pt-PT" dirty="0" smtClean="0"/>
              <a:t>3</a:t>
            </a:r>
          </a:p>
          <a:p>
            <a:endParaRPr lang="pt-PT" dirty="0" smtClean="0"/>
          </a:p>
          <a:p>
            <a:r>
              <a:rPr lang="pt-PT" dirty="0" smtClean="0"/>
              <a:t>A </a:t>
            </a:r>
            <a:r>
              <a:rPr lang="pt-PT" dirty="0"/>
              <a:t>faixa etária </a:t>
            </a:r>
            <a:r>
              <a:rPr lang="pt-PT" dirty="0" smtClean="0"/>
              <a:t>estava compreendida entre os 16 e os 60 anos.</a:t>
            </a:r>
            <a:endParaRPr lang="pt-PT" dirty="0"/>
          </a:p>
          <a:p>
            <a:endParaRPr lang="pt-PT" dirty="0"/>
          </a:p>
        </p:txBody>
      </p:sp>
      <p:sp>
        <p:nvSpPr>
          <p:cNvPr id="2" name="Title 1"/>
          <p:cNvSpPr>
            <a:spLocks noGrp="1"/>
          </p:cNvSpPr>
          <p:nvPr>
            <p:ph type="title"/>
          </p:nvPr>
        </p:nvSpPr>
        <p:spPr/>
        <p:txBody>
          <a:bodyPr>
            <a:normAutofit fontScale="90000"/>
          </a:bodyPr>
          <a:lstStyle/>
          <a:p>
            <a:r>
              <a:rPr lang="pt-PT" dirty="0" smtClean="0"/>
              <a:t>II. Metodologia (3/7) </a:t>
            </a:r>
            <a:br>
              <a:rPr lang="pt-PT" dirty="0" smtClean="0"/>
            </a:br>
            <a:r>
              <a:rPr lang="pt-PT" sz="3100" dirty="0" smtClean="0">
                <a:solidFill>
                  <a:schemeClr val="tx1"/>
                </a:solidFill>
                <a:effectLst/>
                <a:latin typeface="+mn-lt"/>
              </a:rPr>
              <a:t>Desenvolvimento e Instalação do Workshop</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13</a:t>
            </a:fld>
            <a:endParaRPr lang="pt-PT"/>
          </a:p>
        </p:txBody>
      </p:sp>
    </p:spTree>
    <p:extLst>
      <p:ext uri="{BB962C8B-B14F-4D97-AF65-F5344CB8AC3E}">
        <p14:creationId xmlns:p14="http://schemas.microsoft.com/office/powerpoint/2010/main" xmlns="" val="1174854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44824"/>
            <a:ext cx="8229600" cy="4536504"/>
          </a:xfrm>
        </p:spPr>
        <p:txBody>
          <a:bodyPr>
            <a:noAutofit/>
          </a:bodyPr>
          <a:lstStyle/>
          <a:p>
            <a:pPr algn="just"/>
            <a:r>
              <a:rPr lang="pt-PT" sz="3200" dirty="0" smtClean="0"/>
              <a:t>Dividido em duas partes, tendo sido utilizadas duas diferentes abordagens:</a:t>
            </a:r>
          </a:p>
          <a:p>
            <a:pPr algn="just"/>
            <a:endParaRPr lang="pt-PT" sz="1100" dirty="0" smtClean="0"/>
          </a:p>
          <a:p>
            <a:pPr lvl="1" algn="just">
              <a:spcAft>
                <a:spcPts val="1000"/>
              </a:spcAft>
            </a:pPr>
            <a:r>
              <a:rPr lang="pt-PT" sz="2800" dirty="0" smtClean="0"/>
              <a:t>Modelo </a:t>
            </a:r>
            <a:r>
              <a:rPr lang="pt-PT" sz="2800" dirty="0" err="1" smtClean="0"/>
              <a:t>Tavistok</a:t>
            </a:r>
            <a:r>
              <a:rPr lang="pt-PT" sz="2800" dirty="0" smtClean="0"/>
              <a:t>, numa primeira fase</a:t>
            </a:r>
          </a:p>
          <a:p>
            <a:pPr lvl="1" algn="just">
              <a:spcAft>
                <a:spcPts val="1000"/>
              </a:spcAft>
            </a:pPr>
            <a:r>
              <a:rPr lang="pt-PT" sz="2800" dirty="0" smtClean="0"/>
              <a:t>Modelo </a:t>
            </a:r>
            <a:r>
              <a:rPr lang="pt-PT" sz="2800" dirty="0" err="1" smtClean="0"/>
              <a:t>Bethel</a:t>
            </a:r>
            <a:r>
              <a:rPr lang="pt-PT" sz="2800" dirty="0" smtClean="0"/>
              <a:t> (associado com o </a:t>
            </a:r>
            <a:r>
              <a:rPr lang="pt-PT" sz="2800" dirty="0" err="1" smtClean="0"/>
              <a:t>National</a:t>
            </a:r>
            <a:r>
              <a:rPr lang="pt-PT" sz="2800" dirty="0" smtClean="0"/>
              <a:t> Training </a:t>
            </a:r>
            <a:r>
              <a:rPr lang="pt-PT" sz="2800" dirty="0" err="1" smtClean="0"/>
              <a:t>Laboratories</a:t>
            </a:r>
            <a:r>
              <a:rPr lang="pt-PT" sz="2800" dirty="0" smtClean="0"/>
              <a:t>), numa segunda fase</a:t>
            </a:r>
          </a:p>
          <a:p>
            <a:pPr algn="just">
              <a:buNone/>
            </a:pPr>
            <a:endParaRPr lang="pt-PT" sz="2000" dirty="0" smtClean="0"/>
          </a:p>
          <a:p>
            <a:endParaRPr lang="pt-PT" sz="2800" dirty="0" smtClean="0"/>
          </a:p>
          <a:p>
            <a:endParaRPr lang="pt-PT" sz="2800" dirty="0" smtClean="0"/>
          </a:p>
          <a:p>
            <a:endParaRPr lang="pt-PT" sz="2800" dirty="0" smtClean="0"/>
          </a:p>
          <a:p>
            <a:endParaRPr lang="pt-PT" sz="2800" dirty="0" smtClean="0"/>
          </a:p>
          <a:p>
            <a:endParaRPr lang="pt-PT" sz="2800" dirty="0" smtClean="0"/>
          </a:p>
          <a:p>
            <a:endParaRPr lang="pt-PT" sz="2800" dirty="0" smtClean="0"/>
          </a:p>
          <a:p>
            <a:endParaRPr lang="pt-PT" sz="2800" dirty="0" smtClean="0"/>
          </a:p>
        </p:txBody>
      </p:sp>
      <p:sp>
        <p:nvSpPr>
          <p:cNvPr id="2" name="Title 1"/>
          <p:cNvSpPr>
            <a:spLocks noGrp="1"/>
          </p:cNvSpPr>
          <p:nvPr>
            <p:ph type="title"/>
          </p:nvPr>
        </p:nvSpPr>
        <p:spPr>
          <a:xfrm>
            <a:off x="457200" y="274638"/>
            <a:ext cx="8229600" cy="1498178"/>
          </a:xfrm>
        </p:spPr>
        <p:txBody>
          <a:bodyPr>
            <a:normAutofit/>
          </a:bodyPr>
          <a:lstStyle/>
          <a:p>
            <a:pPr>
              <a:spcBef>
                <a:spcPts val="0"/>
              </a:spcBef>
            </a:pPr>
            <a:r>
              <a:rPr lang="pt-PT" dirty="0" smtClean="0"/>
              <a:t>II. Metodologia (4/7) </a:t>
            </a:r>
            <a:br>
              <a:rPr lang="pt-PT" dirty="0" smtClean="0"/>
            </a:br>
            <a:r>
              <a:rPr lang="pt-PT" sz="2800" dirty="0" smtClean="0">
                <a:solidFill>
                  <a:schemeClr val="tx1"/>
                </a:solidFill>
                <a:effectLst/>
                <a:latin typeface="+mn-lt"/>
              </a:rPr>
              <a:t>Organização do Workshop (1/4)</a:t>
            </a:r>
            <a:endParaRPr lang="pt-PT" dirty="0">
              <a:solidFill>
                <a:schemeClr val="tx1"/>
              </a:solidFill>
              <a:effectLst/>
              <a:latin typeface="+mn-lt"/>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14</a:t>
            </a:fld>
            <a:endParaRPr lang="pt-PT"/>
          </a:p>
        </p:txBody>
      </p:sp>
    </p:spTree>
    <p:extLst>
      <p:ext uri="{BB962C8B-B14F-4D97-AF65-F5344CB8AC3E}">
        <p14:creationId xmlns:p14="http://schemas.microsoft.com/office/powerpoint/2010/main" xmlns="" val="3121199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457200" y="1481328"/>
            <a:ext cx="8229600" cy="4611968"/>
          </a:xfrm>
        </p:spPr>
        <p:txBody>
          <a:bodyPr>
            <a:normAutofit/>
          </a:bodyPr>
          <a:lstStyle/>
          <a:p>
            <a:pPr algn="just">
              <a:spcAft>
                <a:spcPts val="1200"/>
              </a:spcAft>
              <a:buNone/>
            </a:pPr>
            <a:r>
              <a:rPr lang="pt-PT" sz="2800" b="1" dirty="0" smtClean="0"/>
              <a:t>1.ª Fase: Modelo </a:t>
            </a:r>
            <a:r>
              <a:rPr lang="pt-PT" sz="2800" b="1" dirty="0" err="1" smtClean="0"/>
              <a:t>Tavistok</a:t>
            </a:r>
            <a:endParaRPr lang="pt-PT" sz="2800" b="1" dirty="0" smtClean="0"/>
          </a:p>
          <a:p>
            <a:pPr algn="just">
              <a:spcBef>
                <a:spcPts val="0"/>
              </a:spcBef>
              <a:spcAft>
                <a:spcPts val="1200"/>
              </a:spcAft>
            </a:pPr>
            <a:r>
              <a:rPr lang="pt-PT" sz="2800" dirty="0" smtClean="0"/>
              <a:t>Tinha por objetivo estimular a aprendizagem  sobre comportamentos a adotar  em grupo</a:t>
            </a:r>
          </a:p>
          <a:p>
            <a:pPr algn="just">
              <a:spcBef>
                <a:spcPts val="0"/>
              </a:spcBef>
              <a:spcAft>
                <a:spcPts val="1200"/>
              </a:spcAft>
            </a:pPr>
            <a:r>
              <a:rPr lang="pt-PT" sz="2800" dirty="0" smtClean="0"/>
              <a:t>Os participantes foram divididos em grupos, primeiramente com base no sexo e religião e, numa segunda fase, com base na idade</a:t>
            </a:r>
          </a:p>
          <a:p>
            <a:pPr algn="just">
              <a:spcBef>
                <a:spcPts val="0"/>
              </a:spcBef>
              <a:spcAft>
                <a:spcPts val="1200"/>
              </a:spcAft>
            </a:pPr>
            <a:r>
              <a:rPr lang="pt-PT" sz="2800" dirty="0" smtClean="0"/>
              <a:t>Nestes grupo, foram discutidos problemas com denominadores comuns para ambos os grupos de modo a perceberem de onde surgiram os conflitos</a:t>
            </a:r>
          </a:p>
          <a:p>
            <a:endParaRPr lang="pt-PT" dirty="0"/>
          </a:p>
        </p:txBody>
      </p:sp>
      <p:sp>
        <p:nvSpPr>
          <p:cNvPr id="3" name="Título 2"/>
          <p:cNvSpPr>
            <a:spLocks noGrp="1"/>
          </p:cNvSpPr>
          <p:nvPr>
            <p:ph type="title"/>
          </p:nvPr>
        </p:nvSpPr>
        <p:spPr/>
        <p:txBody>
          <a:bodyPr>
            <a:normAutofit fontScale="90000"/>
          </a:bodyPr>
          <a:lstStyle/>
          <a:p>
            <a:r>
              <a:rPr lang="pt-PT" dirty="0" smtClean="0"/>
              <a:t>II. Metodologia (5/7) </a:t>
            </a:r>
            <a:br>
              <a:rPr lang="pt-PT" dirty="0" smtClean="0"/>
            </a:br>
            <a:r>
              <a:rPr lang="pt-PT" sz="3100" dirty="0" smtClean="0">
                <a:solidFill>
                  <a:schemeClr val="tx1"/>
                </a:solidFill>
                <a:effectLst/>
                <a:latin typeface="+mn-lt"/>
              </a:rPr>
              <a:t>Organização do Workshop (2/4)</a:t>
            </a:r>
            <a:endParaRPr lang="pt-PT" dirty="0">
              <a:latin typeface="+mn-lt"/>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15</a:t>
            </a:fld>
            <a:endParaRPr lang="pt-P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pt-PT" b="1" dirty="0" smtClean="0"/>
              <a:t>2.ª Fase: Modelo </a:t>
            </a:r>
            <a:r>
              <a:rPr lang="pt-PT" b="1" dirty="0" err="1" smtClean="0"/>
              <a:t>Bethel</a:t>
            </a:r>
            <a:endParaRPr lang="pt-PT" b="1" dirty="0" smtClean="0"/>
          </a:p>
          <a:p>
            <a:pPr algn="just">
              <a:spcBef>
                <a:spcPts val="1800"/>
              </a:spcBef>
            </a:pPr>
            <a:r>
              <a:rPr lang="pt-PT" dirty="0" smtClean="0"/>
              <a:t>O objetivo desta fase, através da utilização deste modelo, foi dar aos participantes uma oportunidade de planificar as atividades quando regressassem à sua vida normal e desenvolver e praticar </a:t>
            </a:r>
            <a:r>
              <a:rPr lang="pt-PT" i="1" dirty="0" err="1" smtClean="0"/>
              <a:t>skills</a:t>
            </a:r>
            <a:r>
              <a:rPr lang="pt-PT" dirty="0" smtClean="0"/>
              <a:t> para resolverem o conflito na prática, fora de Belfast.</a:t>
            </a:r>
          </a:p>
          <a:p>
            <a:pPr algn="just">
              <a:spcBef>
                <a:spcPts val="1800"/>
              </a:spcBef>
            </a:pPr>
            <a:r>
              <a:rPr lang="pt-PT" dirty="0" smtClean="0"/>
              <a:t>Este </a:t>
            </a:r>
            <a:r>
              <a:rPr lang="pt-PT" dirty="0"/>
              <a:t>modelo demorou quatro dias a ser aplicado. </a:t>
            </a:r>
            <a:endParaRPr lang="pt-PT" dirty="0" smtClean="0"/>
          </a:p>
          <a:p>
            <a:pPr algn="just">
              <a:spcBef>
                <a:spcPts val="1800"/>
              </a:spcBef>
            </a:pPr>
            <a:r>
              <a:rPr lang="pt-PT" dirty="0"/>
              <a:t>Foi também criado um ambiente mais descontraído por parte dos </a:t>
            </a:r>
            <a:r>
              <a:rPr lang="pt-PT" dirty="0" smtClean="0"/>
              <a:t>investigadores.</a:t>
            </a:r>
            <a:endParaRPr lang="pt-PT" dirty="0"/>
          </a:p>
        </p:txBody>
      </p:sp>
      <p:sp>
        <p:nvSpPr>
          <p:cNvPr id="2" name="Title 1"/>
          <p:cNvSpPr>
            <a:spLocks noGrp="1"/>
          </p:cNvSpPr>
          <p:nvPr>
            <p:ph type="title"/>
          </p:nvPr>
        </p:nvSpPr>
        <p:spPr/>
        <p:txBody>
          <a:bodyPr>
            <a:normAutofit fontScale="90000"/>
          </a:bodyPr>
          <a:lstStyle/>
          <a:p>
            <a:r>
              <a:rPr lang="pt-PT" dirty="0" smtClean="0"/>
              <a:t>II. Metodologia (6/7) </a:t>
            </a:r>
            <a:br>
              <a:rPr lang="pt-PT" dirty="0" smtClean="0"/>
            </a:br>
            <a:r>
              <a:rPr lang="pt-PT" sz="3100" dirty="0" smtClean="0">
                <a:solidFill>
                  <a:schemeClr val="tx1"/>
                </a:solidFill>
                <a:effectLst/>
                <a:latin typeface="+mn-lt"/>
              </a:rPr>
              <a:t>Organização do Workshop (3/4)</a:t>
            </a:r>
            <a:endParaRPr lang="pt-PT" dirty="0">
              <a:latin typeface="+mn-lt"/>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16</a:t>
            </a:fld>
            <a:endParaRPr lang="pt-PT"/>
          </a:p>
        </p:txBody>
      </p:sp>
    </p:spTree>
    <p:extLst>
      <p:ext uri="{BB962C8B-B14F-4D97-AF65-F5344CB8AC3E}">
        <p14:creationId xmlns:p14="http://schemas.microsoft.com/office/powerpoint/2010/main" xmlns="" val="52592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spcBef>
                <a:spcPts val="1200"/>
              </a:spcBef>
              <a:spcAft>
                <a:spcPts val="1200"/>
              </a:spcAft>
            </a:pPr>
            <a:r>
              <a:rPr lang="pt-PT" dirty="0" smtClean="0"/>
              <a:t>Cada </a:t>
            </a:r>
            <a:r>
              <a:rPr lang="pt-PT" dirty="0"/>
              <a:t>sessão de grupo </a:t>
            </a:r>
            <a:r>
              <a:rPr lang="pt-PT" dirty="0" smtClean="0"/>
              <a:t>tinha duração de </a:t>
            </a:r>
            <a:r>
              <a:rPr lang="pt-PT" dirty="0"/>
              <a:t>uma hora e </a:t>
            </a:r>
            <a:r>
              <a:rPr lang="pt-PT" dirty="0" smtClean="0"/>
              <a:t>meia.</a:t>
            </a:r>
          </a:p>
          <a:p>
            <a:pPr algn="just">
              <a:spcBef>
                <a:spcPts val="1200"/>
              </a:spcBef>
              <a:spcAft>
                <a:spcPts val="1200"/>
              </a:spcAft>
            </a:pPr>
            <a:r>
              <a:rPr lang="pt-PT" dirty="0" smtClean="0"/>
              <a:t>Estavam distribuídas durante o dia, sendo </a:t>
            </a:r>
            <a:r>
              <a:rPr lang="pt-PT" dirty="0"/>
              <a:t>realizadas duas </a:t>
            </a:r>
            <a:r>
              <a:rPr lang="pt-PT" dirty="0" smtClean="0"/>
              <a:t>durante a manhã e durante a tarde </a:t>
            </a:r>
            <a:r>
              <a:rPr lang="pt-PT" dirty="0"/>
              <a:t>e uma </a:t>
            </a:r>
            <a:r>
              <a:rPr lang="pt-PT" dirty="0" smtClean="0"/>
              <a:t>durante a noite.</a:t>
            </a:r>
            <a:endParaRPr lang="pt-PT" sz="1100" dirty="0" smtClean="0"/>
          </a:p>
          <a:p>
            <a:pPr algn="just">
              <a:spcBef>
                <a:spcPts val="1200"/>
              </a:spcBef>
              <a:spcAft>
                <a:spcPts val="1200"/>
              </a:spcAft>
            </a:pPr>
            <a:r>
              <a:rPr lang="pt-PT" dirty="0" smtClean="0"/>
              <a:t>Os </a:t>
            </a:r>
            <a:r>
              <a:rPr lang="pt-PT" dirty="0"/>
              <a:t>participantes só </a:t>
            </a:r>
            <a:r>
              <a:rPr lang="pt-PT" dirty="0" smtClean="0"/>
              <a:t>saíram do local do </a:t>
            </a:r>
            <a:r>
              <a:rPr lang="pt-PT" i="1" dirty="0" smtClean="0"/>
              <a:t>workshop</a:t>
            </a:r>
            <a:r>
              <a:rPr lang="pt-PT" dirty="0" smtClean="0"/>
              <a:t> </a:t>
            </a:r>
            <a:r>
              <a:rPr lang="pt-PT" dirty="0"/>
              <a:t>para ir à igreja </a:t>
            </a:r>
            <a:r>
              <a:rPr lang="pt-PT" dirty="0" smtClean="0"/>
              <a:t>e para visitar </a:t>
            </a:r>
            <a:r>
              <a:rPr lang="pt-PT" dirty="0"/>
              <a:t>Edimburgo</a:t>
            </a:r>
            <a:r>
              <a:rPr lang="pt-PT" dirty="0" smtClean="0"/>
              <a:t>.</a:t>
            </a:r>
          </a:p>
          <a:p>
            <a:pPr algn="just">
              <a:spcBef>
                <a:spcPts val="1200"/>
              </a:spcBef>
              <a:spcAft>
                <a:spcPts val="1200"/>
              </a:spcAft>
            </a:pPr>
            <a:r>
              <a:rPr lang="pt-PT" dirty="0" smtClean="0"/>
              <a:t>Este projeto teve a duração de duas semanas.</a:t>
            </a:r>
            <a:endParaRPr lang="pt-PT" dirty="0"/>
          </a:p>
          <a:p>
            <a:endParaRPr lang="pt-PT" dirty="0"/>
          </a:p>
        </p:txBody>
      </p:sp>
      <p:sp>
        <p:nvSpPr>
          <p:cNvPr id="2" name="Title 1"/>
          <p:cNvSpPr>
            <a:spLocks noGrp="1"/>
          </p:cNvSpPr>
          <p:nvPr>
            <p:ph type="title"/>
          </p:nvPr>
        </p:nvSpPr>
        <p:spPr/>
        <p:txBody>
          <a:bodyPr>
            <a:normAutofit fontScale="90000"/>
          </a:bodyPr>
          <a:lstStyle/>
          <a:p>
            <a:r>
              <a:rPr lang="pt-PT" dirty="0" smtClean="0"/>
              <a:t>II. Metodologia (7/7) </a:t>
            </a:r>
            <a:br>
              <a:rPr lang="pt-PT" dirty="0" smtClean="0"/>
            </a:br>
            <a:r>
              <a:rPr lang="pt-PT" sz="3100" dirty="0" smtClean="0">
                <a:solidFill>
                  <a:schemeClr val="tx1"/>
                </a:solidFill>
                <a:effectLst/>
                <a:latin typeface="+mn-lt"/>
              </a:rPr>
              <a:t>Organização do Workshop (4/4)</a:t>
            </a:r>
            <a:endParaRPr lang="pt-PT" dirty="0">
              <a:latin typeface="+mn-lt"/>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17</a:t>
            </a:fld>
            <a:endParaRPr lang="pt-PT"/>
          </a:p>
        </p:txBody>
      </p:sp>
    </p:spTree>
    <p:extLst>
      <p:ext uri="{BB962C8B-B14F-4D97-AF65-F5344CB8AC3E}">
        <p14:creationId xmlns:p14="http://schemas.microsoft.com/office/powerpoint/2010/main" xmlns="" val="838907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a:bodyPr>
          <a:lstStyle/>
          <a:p>
            <a:r>
              <a:rPr lang="pt-PT" sz="2400" dirty="0" smtClean="0"/>
              <a:t>Os resultados apresentados são gerais e foram concluídos a partir de comportamentos de grupo e reações individuais.</a:t>
            </a:r>
          </a:p>
          <a:p>
            <a:r>
              <a:rPr lang="pt-PT" sz="2400" dirty="0" smtClean="0"/>
              <a:t>Podemos identificar  quatro tipo de posturas diferentes adotadas:</a:t>
            </a:r>
          </a:p>
          <a:p>
            <a:pPr lvl="1"/>
            <a:r>
              <a:rPr lang="pt-PT" sz="2000" dirty="0" smtClean="0"/>
              <a:t>Indivíduos que permanecem fechados a qualquer troca/contacto com as pessoas do grupo oposto</a:t>
            </a:r>
          </a:p>
          <a:p>
            <a:pPr lvl="1"/>
            <a:r>
              <a:rPr lang="pt-PT" sz="2000" dirty="0" smtClean="0"/>
              <a:t>Indivíduos muito felizes por partilhar/participar nesta iniciativa, sem ódio, constatando a realidade e procurando soluções a longo prazo para estabelecer uma cooperação duradora entre ambos os campos </a:t>
            </a:r>
          </a:p>
          <a:p>
            <a:pPr lvl="1"/>
            <a:r>
              <a:rPr lang="pt-PT" sz="2000" dirty="0" smtClean="0"/>
              <a:t>Indivíduos que antes de participar no workshop pensavam que a colaboração entre as partes era impossível</a:t>
            </a:r>
          </a:p>
          <a:p>
            <a:pPr lvl="1"/>
            <a:r>
              <a:rPr lang="pt-PT" sz="2000" dirty="0" smtClean="0"/>
              <a:t>Indivíduos que falam do problema, excluindo-se do mesmo, como se não lhes dissesse respeito</a:t>
            </a:r>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18</a:t>
            </a:fld>
            <a:endParaRPr lang="pt-PT"/>
          </a:p>
        </p:txBody>
      </p:sp>
      <p:sp>
        <p:nvSpPr>
          <p:cNvPr id="4" name="Título 3"/>
          <p:cNvSpPr>
            <a:spLocks noGrp="1"/>
          </p:cNvSpPr>
          <p:nvPr>
            <p:ph type="title"/>
          </p:nvPr>
        </p:nvSpPr>
        <p:spPr/>
        <p:txBody>
          <a:bodyPr/>
          <a:lstStyle/>
          <a:p>
            <a:r>
              <a:rPr lang="pt-PT" dirty="0" smtClean="0"/>
              <a:t>III. Resultados (1/6)</a:t>
            </a:r>
            <a:endParaRPr lang="pt-P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590872" y="1340768"/>
            <a:ext cx="8229600" cy="5044016"/>
          </a:xfrm>
        </p:spPr>
        <p:txBody>
          <a:bodyPr/>
          <a:lstStyle/>
          <a:p>
            <a:pPr>
              <a:buNone/>
            </a:pPr>
            <a:r>
              <a:rPr lang="pt-PT" b="1" dirty="0" smtClean="0"/>
              <a:t>Comportamentos de Grupo:</a:t>
            </a:r>
          </a:p>
          <a:p>
            <a:r>
              <a:rPr lang="pt-PT" dirty="0" smtClean="0"/>
              <a:t>De uma maneira geral:</a:t>
            </a:r>
          </a:p>
          <a:p>
            <a:pPr lvl="1"/>
            <a:r>
              <a:rPr lang="pt-PT" dirty="0" smtClean="0"/>
              <a:t>Verificadas formas de autoridade informal</a:t>
            </a:r>
          </a:p>
          <a:p>
            <a:pPr lvl="1"/>
            <a:r>
              <a:rPr lang="pt-PT" dirty="0" smtClean="0"/>
              <a:t>Jovens do sexo masculino demonstraram maior desejo em deter a autoridade</a:t>
            </a:r>
          </a:p>
          <a:p>
            <a:pPr lvl="1"/>
            <a:r>
              <a:rPr lang="pt-PT" dirty="0" smtClean="0"/>
              <a:t>Participantes demonstraram sentir sentimentos de ódio e de amor em relação ao conflito</a:t>
            </a:r>
          </a:p>
          <a:p>
            <a:pPr lvl="1"/>
            <a:r>
              <a:rPr lang="pt-PT" dirty="0" smtClean="0"/>
              <a:t>Foram desenvolvidos códigos informais para evitar conflito (através de humor, entre outros)</a:t>
            </a:r>
          </a:p>
          <a:p>
            <a:pPr lvl="1"/>
            <a:r>
              <a:rPr lang="pt-PT" sz="2400" dirty="0" smtClean="0"/>
              <a:t>Participantes enfrentaram lealdade de grupo, identidade e fronteiras, como forma de verem o outro para além do conflito</a:t>
            </a:r>
            <a:endParaRPr lang="pt-PT" dirty="0" smtClean="0"/>
          </a:p>
          <a:p>
            <a:pPr lvl="1"/>
            <a:endParaRPr lang="pt-PT" dirty="0" smtClean="0"/>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19</a:t>
            </a:fld>
            <a:endParaRPr lang="pt-PT"/>
          </a:p>
        </p:txBody>
      </p:sp>
      <p:sp>
        <p:nvSpPr>
          <p:cNvPr id="4" name="Título 3"/>
          <p:cNvSpPr>
            <a:spLocks noGrp="1"/>
          </p:cNvSpPr>
          <p:nvPr>
            <p:ph type="title"/>
          </p:nvPr>
        </p:nvSpPr>
        <p:spPr/>
        <p:txBody>
          <a:bodyPr/>
          <a:lstStyle/>
          <a:p>
            <a:r>
              <a:rPr lang="pt-PT" dirty="0" smtClean="0"/>
              <a:t>III. Resultados (2/6)</a:t>
            </a:r>
            <a:endParaRPr lang="pt-P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pt-PT" dirty="0" smtClean="0"/>
              <a:t>Estrutura da Apresentação</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2</a:t>
            </a:fld>
            <a:endParaRPr lang="pt-PT"/>
          </a:p>
        </p:txBody>
      </p:sp>
      <p:graphicFrame>
        <p:nvGraphicFramePr>
          <p:cNvPr id="8" name="Diagrama 7"/>
          <p:cNvGraphicFramePr>
            <a:graphicFrameLocks/>
          </p:cNvGraphicFramePr>
          <p:nvPr>
            <p:extLst>
              <p:ext uri="{D42A27DB-BD31-4B8C-83A1-F6EECF244321}">
                <p14:modId xmlns:p14="http://schemas.microsoft.com/office/powerpoint/2010/main" xmlns="" val="1174457551"/>
              </p:ext>
            </p:extLst>
          </p:nvPr>
        </p:nvGraphicFramePr>
        <p:xfrm>
          <a:off x="-684584" y="1639341"/>
          <a:ext cx="9443392" cy="5030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fontScale="92500" lnSpcReduction="10000"/>
          </a:bodyPr>
          <a:lstStyle/>
          <a:p>
            <a:pPr algn="just">
              <a:buNone/>
            </a:pPr>
            <a:r>
              <a:rPr lang="pt-PT" b="1" dirty="0" smtClean="0"/>
              <a:t>Comportamentos de Grupo:</a:t>
            </a:r>
          </a:p>
          <a:p>
            <a:pPr algn="just"/>
            <a:endParaRPr lang="pt-PT" dirty="0" smtClean="0"/>
          </a:p>
          <a:p>
            <a:pPr algn="just"/>
            <a:r>
              <a:rPr lang="pt-PT" dirty="0" smtClean="0"/>
              <a:t>Foram criados três grupos, ambos com católicos e protestantes</a:t>
            </a:r>
          </a:p>
          <a:p>
            <a:pPr algn="just"/>
            <a:r>
              <a:rPr lang="pt-PT" dirty="0" smtClean="0"/>
              <a:t>Nos dois primeiros grupos foi assumido que a cooperação seria feita entre as partes de uma forma mais tática.</a:t>
            </a:r>
          </a:p>
          <a:p>
            <a:pPr algn="just"/>
            <a:r>
              <a:rPr lang="pt-PT" dirty="0" smtClean="0"/>
              <a:t>O terceiro grupo era composto por jovens que decidiram desenvolver um projeto conjunto </a:t>
            </a:r>
          </a:p>
          <a:p>
            <a:pPr algn="just"/>
            <a:r>
              <a:rPr lang="pt-PT" dirty="0" smtClean="0"/>
              <a:t>Este foi o grupo mais eficaz na relação de responsabilidade, explorando os limites das suas ações de forma realista, utilizando o exercício para usufruto próprio.</a:t>
            </a:r>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20</a:t>
            </a:fld>
            <a:endParaRPr lang="pt-PT"/>
          </a:p>
        </p:txBody>
      </p:sp>
      <p:sp>
        <p:nvSpPr>
          <p:cNvPr id="4" name="Título 3"/>
          <p:cNvSpPr>
            <a:spLocks noGrp="1"/>
          </p:cNvSpPr>
          <p:nvPr>
            <p:ph type="title"/>
          </p:nvPr>
        </p:nvSpPr>
        <p:spPr/>
        <p:txBody>
          <a:bodyPr/>
          <a:lstStyle/>
          <a:p>
            <a:r>
              <a:rPr lang="pt-PT" dirty="0" smtClean="0"/>
              <a:t>III. Resultados (3/6)</a:t>
            </a:r>
            <a:endParaRPr lang="pt-P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fontScale="92500" lnSpcReduction="10000"/>
          </a:bodyPr>
          <a:lstStyle/>
          <a:p>
            <a:pPr algn="just">
              <a:buNone/>
            </a:pPr>
            <a:r>
              <a:rPr lang="pt-PT" b="1" dirty="0" smtClean="0"/>
              <a:t>Comportamentos de Grupo:</a:t>
            </a:r>
          </a:p>
          <a:p>
            <a:pPr algn="just"/>
            <a:endParaRPr lang="pt-PT" dirty="0" smtClean="0"/>
          </a:p>
          <a:p>
            <a:pPr algn="just"/>
            <a:r>
              <a:rPr lang="pt-PT" dirty="0" smtClean="0"/>
              <a:t>Grupo que era denominado como políticos foi formado para trabalhar sobre alguns pontos de interesse para variadas empresas dos dois lados do conflito, longe das atividades de grupo realizadas pelos participantes do </a:t>
            </a:r>
            <a:r>
              <a:rPr lang="pt-PT" i="1" dirty="0" smtClean="0"/>
              <a:t>workshop. </a:t>
            </a:r>
            <a:endParaRPr lang="pt-PT" dirty="0" smtClean="0"/>
          </a:p>
          <a:p>
            <a:pPr algn="just"/>
            <a:r>
              <a:rPr lang="pt-PT" dirty="0" smtClean="0"/>
              <a:t>Este grupo era composto por dois deputados de Belfast.</a:t>
            </a:r>
          </a:p>
          <a:p>
            <a:pPr algn="just"/>
            <a:r>
              <a:rPr lang="pt-PT" dirty="0" smtClean="0"/>
              <a:t>No sexto dia, os grupos formais delegaram pessoas para trabalharem nas questões políticas. </a:t>
            </a:r>
          </a:p>
          <a:p>
            <a:pPr algn="just"/>
            <a:r>
              <a:rPr lang="pt-PT" dirty="0" smtClean="0"/>
              <a:t>Verificou-se o mesmo cenário de  comportamento grupal descritas inicialmente.</a:t>
            </a:r>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21</a:t>
            </a:fld>
            <a:endParaRPr lang="pt-PT"/>
          </a:p>
        </p:txBody>
      </p:sp>
      <p:sp>
        <p:nvSpPr>
          <p:cNvPr id="4" name="Título 3"/>
          <p:cNvSpPr>
            <a:spLocks noGrp="1"/>
          </p:cNvSpPr>
          <p:nvPr>
            <p:ph type="title"/>
          </p:nvPr>
        </p:nvSpPr>
        <p:spPr/>
        <p:txBody>
          <a:bodyPr/>
          <a:lstStyle/>
          <a:p>
            <a:r>
              <a:rPr lang="pt-PT" dirty="0" smtClean="0"/>
              <a:t>III. Resultados (4/6)</a:t>
            </a:r>
            <a:endParaRPr lang="pt-P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lstStyle/>
          <a:p>
            <a:pPr>
              <a:buNone/>
            </a:pPr>
            <a:r>
              <a:rPr lang="pt-PT" b="1" dirty="0" smtClean="0"/>
              <a:t>Comportamento Individual:</a:t>
            </a:r>
          </a:p>
          <a:p>
            <a:pPr algn="just"/>
            <a:r>
              <a:rPr lang="pt-PT" sz="2400" dirty="0" smtClean="0"/>
              <a:t>O workshop coloca os participantes sobre pressão e stress, não só pela participação no mesmo, mas também pelas notícias que estes recebiam de casa.</a:t>
            </a:r>
          </a:p>
          <a:p>
            <a:pPr algn="just"/>
            <a:r>
              <a:rPr lang="pt-PT" sz="2400" dirty="0" smtClean="0"/>
              <a:t>Muitos participantes reportaram estar desorientados principalmente durante as sessões </a:t>
            </a:r>
            <a:r>
              <a:rPr lang="pt-PT" sz="2400" dirty="0" err="1" smtClean="0"/>
              <a:t>Tavistok</a:t>
            </a:r>
            <a:r>
              <a:rPr lang="pt-PT" sz="2400" dirty="0" smtClean="0"/>
              <a:t>.</a:t>
            </a:r>
          </a:p>
          <a:p>
            <a:pPr algn="just"/>
            <a:r>
              <a:rPr lang="pt-PT" sz="2400" dirty="0" smtClean="0"/>
              <a:t>Alguns indivíduos decidiram isolar-se, nunca tendo participado ativamente nas atividades</a:t>
            </a:r>
          </a:p>
          <a:p>
            <a:pPr algn="just"/>
            <a:r>
              <a:rPr lang="pt-PT" sz="2400" dirty="0" smtClean="0"/>
              <a:t>Presenciou-se um caso de dois indivíduos que nunca conseguiram conviver de forma harmoniosa com o resto do grupo</a:t>
            </a:r>
          </a:p>
          <a:p>
            <a:endParaRPr lang="pt-PT" sz="2400" dirty="0" smtClean="0"/>
          </a:p>
          <a:p>
            <a:endParaRPr lang="pt-PT" sz="2400" dirty="0" smtClean="0"/>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22</a:t>
            </a:fld>
            <a:endParaRPr lang="pt-PT"/>
          </a:p>
        </p:txBody>
      </p:sp>
      <p:sp>
        <p:nvSpPr>
          <p:cNvPr id="4" name="Título 3"/>
          <p:cNvSpPr>
            <a:spLocks noGrp="1"/>
          </p:cNvSpPr>
          <p:nvPr>
            <p:ph type="title"/>
          </p:nvPr>
        </p:nvSpPr>
        <p:spPr/>
        <p:txBody>
          <a:bodyPr/>
          <a:lstStyle/>
          <a:p>
            <a:r>
              <a:rPr lang="pt-PT" dirty="0" smtClean="0"/>
              <a:t>III. Resultados (5/6)</a:t>
            </a:r>
            <a:endParaRPr lang="pt-P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fontScale="92500" lnSpcReduction="20000"/>
          </a:bodyPr>
          <a:lstStyle/>
          <a:p>
            <a:pPr algn="just">
              <a:buNone/>
            </a:pPr>
            <a:r>
              <a:rPr lang="pt-PT" b="1" dirty="0" smtClean="0"/>
              <a:t>Comportamento Individual:</a:t>
            </a:r>
          </a:p>
          <a:p>
            <a:pPr algn="just">
              <a:spcBef>
                <a:spcPts val="1200"/>
              </a:spcBef>
            </a:pPr>
            <a:r>
              <a:rPr lang="pt-PT" dirty="0" smtClean="0"/>
              <a:t>Por outro lado, os participantes também afirmaram ter ganho, através da experiência:</a:t>
            </a:r>
          </a:p>
          <a:p>
            <a:pPr lvl="1" algn="just"/>
            <a:r>
              <a:rPr lang="pt-PT" dirty="0" smtClean="0"/>
              <a:t>Aumento de confiança pessoal</a:t>
            </a:r>
          </a:p>
          <a:p>
            <a:pPr lvl="1" algn="just"/>
            <a:r>
              <a:rPr lang="pt-PT" dirty="0" smtClean="0"/>
              <a:t>Aumento de competências profissionais</a:t>
            </a:r>
          </a:p>
          <a:p>
            <a:pPr lvl="1" algn="just"/>
            <a:r>
              <a:rPr lang="pt-PT" dirty="0" smtClean="0"/>
              <a:t>Descoberta de fraquezas que antes desconheciam</a:t>
            </a:r>
          </a:p>
          <a:p>
            <a:pPr lvl="1" algn="just"/>
            <a:r>
              <a:rPr lang="pt-PT" dirty="0" smtClean="0"/>
              <a:t>Pessoas demonstraram comportamentos mais afetuosos</a:t>
            </a:r>
          </a:p>
          <a:p>
            <a:pPr algn="just"/>
            <a:r>
              <a:rPr lang="pt-PT" dirty="0" smtClean="0"/>
              <a:t>A aprendizagem pessoal foi mais forte nas mulheres pois vieram com um espírito de um “jogo” franco para o </a:t>
            </a:r>
            <a:r>
              <a:rPr lang="pt-PT" i="1" dirty="0" smtClean="0"/>
              <a:t>workshop.</a:t>
            </a:r>
          </a:p>
          <a:p>
            <a:pPr algn="just"/>
            <a:r>
              <a:rPr lang="pt-PT" dirty="0" smtClean="0"/>
              <a:t>O staff também sofreu alguma pressão, sendo que os deputados de Belfast não consideraram este </a:t>
            </a:r>
            <a:r>
              <a:rPr lang="pt-PT" i="1" dirty="0" smtClean="0"/>
              <a:t>workshop</a:t>
            </a:r>
            <a:r>
              <a:rPr lang="pt-PT" dirty="0" smtClean="0"/>
              <a:t> positivo, o que trouxe algum constrangimento</a:t>
            </a:r>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23</a:t>
            </a:fld>
            <a:endParaRPr lang="pt-PT"/>
          </a:p>
        </p:txBody>
      </p:sp>
      <p:sp>
        <p:nvSpPr>
          <p:cNvPr id="4" name="Título 3"/>
          <p:cNvSpPr>
            <a:spLocks noGrp="1"/>
          </p:cNvSpPr>
          <p:nvPr>
            <p:ph type="title"/>
          </p:nvPr>
        </p:nvSpPr>
        <p:spPr/>
        <p:txBody>
          <a:bodyPr/>
          <a:lstStyle/>
          <a:p>
            <a:r>
              <a:rPr lang="pt-PT" dirty="0" smtClean="0"/>
              <a:t>III. Resultados (6/6)</a:t>
            </a:r>
            <a:endParaRPr lang="pt-P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590872" y="1481328"/>
            <a:ext cx="8229600" cy="4755984"/>
          </a:xfrm>
        </p:spPr>
        <p:txBody>
          <a:bodyPr>
            <a:normAutofit fontScale="85000" lnSpcReduction="20000"/>
          </a:bodyPr>
          <a:lstStyle/>
          <a:p>
            <a:pPr algn="just"/>
            <a:r>
              <a:rPr lang="pt-PT" sz="2800" dirty="0" smtClean="0">
                <a:ea typeface="Calibri"/>
                <a:cs typeface="Times New Roman"/>
              </a:rPr>
              <a:t>Os autores consideram que, apesar de os resultados deste estudo serem incertos e objetivamente improváveis, o workshop trouxe efeitos positivos para a população, pois passaram a conhecer o outro grupo e aprenderam formas de lidar com o conflito</a:t>
            </a:r>
          </a:p>
          <a:p>
            <a:pPr algn="just"/>
            <a:endParaRPr lang="pt-PT" sz="2800" dirty="0" smtClean="0">
              <a:ea typeface="Calibri"/>
              <a:cs typeface="Times New Roman"/>
            </a:endParaRPr>
          </a:p>
          <a:p>
            <a:pPr algn="just"/>
            <a:r>
              <a:rPr lang="pt-PT" sz="2800" dirty="0" smtClean="0">
                <a:ea typeface="Calibri"/>
                <a:cs typeface="Times New Roman"/>
              </a:rPr>
              <a:t>O facto de os investigadores serem estrangeiros, trouxe benefícios ao estudo, uma vez que estes são um elemento neutro, o que faz com que ambas as partes (católicos e protestantes) se sentissem em igualdade de circunstâncias e evitasse os constrangimentos típicos de quando o líder não é neutro.</a:t>
            </a:r>
          </a:p>
          <a:p>
            <a:pPr algn="just"/>
            <a:endParaRPr lang="pt-PT" sz="2800" dirty="0" smtClean="0">
              <a:ea typeface="Calibri"/>
              <a:cs typeface="Times New Roman"/>
            </a:endParaRPr>
          </a:p>
          <a:p>
            <a:pPr algn="just"/>
            <a:r>
              <a:rPr lang="pt-PT" sz="2800" dirty="0" smtClean="0">
                <a:ea typeface="Calibri"/>
                <a:cs typeface="Times New Roman"/>
              </a:rPr>
              <a:t>Uma solução duradoura para este conflito passará por reconhecer e legitimar as posições políticas extremas</a:t>
            </a:r>
          </a:p>
          <a:p>
            <a:pPr algn="just"/>
            <a:endParaRPr lang="pt-PT" sz="2800" dirty="0" smtClean="0">
              <a:ea typeface="Calibri"/>
              <a:cs typeface="Times New Roman"/>
            </a:endParaRPr>
          </a:p>
          <a:p>
            <a:pPr algn="just"/>
            <a:endParaRPr lang="pt-PT" sz="2800" dirty="0" smtClean="0">
              <a:ea typeface="Calibri"/>
              <a:cs typeface="Times New Roman"/>
            </a:endParaRPr>
          </a:p>
          <a:p>
            <a:pPr algn="just"/>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24</a:t>
            </a:fld>
            <a:endParaRPr lang="pt-PT"/>
          </a:p>
        </p:txBody>
      </p:sp>
      <p:sp>
        <p:nvSpPr>
          <p:cNvPr id="4" name="Título 3"/>
          <p:cNvSpPr>
            <a:spLocks noGrp="1"/>
          </p:cNvSpPr>
          <p:nvPr>
            <p:ph type="title"/>
          </p:nvPr>
        </p:nvSpPr>
        <p:spPr/>
        <p:txBody>
          <a:bodyPr/>
          <a:lstStyle/>
          <a:p>
            <a:r>
              <a:rPr lang="pt-PT" dirty="0" smtClean="0"/>
              <a:t>IV. Conclusões gerais</a:t>
            </a:r>
            <a:endParaRPr lang="pt-P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marL="514350" indent="-514350"/>
            <a:r>
              <a:rPr lang="pt-PT" dirty="0" smtClean="0"/>
              <a:t>4. Contextualização do texto proposto:</a:t>
            </a:r>
            <a:endParaRPr lang="pt-PT" dirty="0"/>
          </a:p>
        </p:txBody>
      </p:sp>
      <p:sp>
        <p:nvSpPr>
          <p:cNvPr id="6" name="Marcador de Posição do Texto 5"/>
          <p:cNvSpPr>
            <a:spLocks noGrp="1"/>
          </p:cNvSpPr>
          <p:nvPr>
            <p:ph type="body" idx="1"/>
          </p:nvPr>
        </p:nvSpPr>
        <p:spPr>
          <a:xfrm>
            <a:off x="3851921" y="2931712"/>
            <a:ext cx="4642792" cy="1865440"/>
          </a:xfrm>
        </p:spPr>
        <p:txBody>
          <a:bodyPr>
            <a:normAutofit/>
          </a:bodyPr>
          <a:lstStyle/>
          <a:p>
            <a:pPr algn="r"/>
            <a:r>
              <a:rPr lang="pt-PT" dirty="0" smtClean="0">
                <a:solidFill>
                  <a:schemeClr val="bg2">
                    <a:lumMod val="20000"/>
                    <a:lumOff val="80000"/>
                  </a:schemeClr>
                </a:solidFill>
              </a:rPr>
              <a:t>Realização de um exercício com a turma como forma de recriar o episódio descrito no texto</a:t>
            </a:r>
            <a:endParaRPr lang="pt-PT" dirty="0">
              <a:solidFill>
                <a:schemeClr val="bg2">
                  <a:lumMod val="20000"/>
                  <a:lumOff val="80000"/>
                </a:schemeClr>
              </a:solidFill>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25</a:t>
            </a:fld>
            <a:endParaRPr lang="pt-PT"/>
          </a:p>
        </p:txBody>
      </p:sp>
      <p:pic>
        <p:nvPicPr>
          <p:cNvPr id="2050" name="Picture 2" descr="C:\Users\l41624\Desktop\io5[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838128">
            <a:off x="3001760" y="3982008"/>
            <a:ext cx="2540000" cy="281305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l41624\Desktop\ianomamis2[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0663816">
            <a:off x="-85868" y="3234569"/>
            <a:ext cx="3685500" cy="227969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ção de Conteúdo 5"/>
          <p:cNvSpPr>
            <a:spLocks noGrp="1"/>
          </p:cNvSpPr>
          <p:nvPr>
            <p:ph idx="1"/>
          </p:nvPr>
        </p:nvSpPr>
        <p:spPr/>
        <p:txBody>
          <a:bodyPr>
            <a:normAutofit fontScale="85000" lnSpcReduction="20000"/>
          </a:bodyPr>
          <a:lstStyle/>
          <a:p>
            <a:pPr>
              <a:buNone/>
            </a:pPr>
            <a:r>
              <a:rPr lang="pt-PT" sz="2800" b="1" dirty="0" smtClean="0"/>
              <a:t>Resumo:</a:t>
            </a:r>
          </a:p>
          <a:p>
            <a:pPr>
              <a:buNone/>
            </a:pPr>
            <a:endParaRPr lang="pt-PT" sz="1100" b="1" dirty="0" smtClean="0"/>
          </a:p>
          <a:p>
            <a:r>
              <a:rPr lang="pt-PT" dirty="0" smtClean="0"/>
              <a:t>Dois grupos que nunca viveram no mesmo território nem nunca comunicaram, desde há vários séculos, devido a incompatibilidades de valores e princípios, veem-se agora obrigados a conviver com as duas realidades no mesmo país.</a:t>
            </a:r>
          </a:p>
          <a:p>
            <a:endParaRPr lang="pt-PT" dirty="0" smtClean="0"/>
          </a:p>
          <a:p>
            <a:r>
              <a:rPr lang="pt-PT" dirty="0" smtClean="0"/>
              <a:t>O </a:t>
            </a:r>
            <a:r>
              <a:rPr lang="pt-PT" b="1" dirty="0" smtClean="0"/>
              <a:t>objetivo</a:t>
            </a:r>
            <a:r>
              <a:rPr lang="pt-PT" dirty="0" smtClean="0"/>
              <a:t> deste </a:t>
            </a:r>
            <a:r>
              <a:rPr lang="pt-PT" i="1" dirty="0" smtClean="0"/>
              <a:t>workshop</a:t>
            </a:r>
            <a:r>
              <a:rPr lang="pt-PT" dirty="0" smtClean="0"/>
              <a:t> é fazer com que estes dois grupos dialoguem de forma pacífica como forma de se conhecerem melhor e resolverem alguns dos problemas existentes entre si. </a:t>
            </a:r>
          </a:p>
          <a:p>
            <a:endParaRPr lang="pt-PT" dirty="0" smtClean="0"/>
          </a:p>
          <a:p>
            <a:r>
              <a:rPr lang="pt-PT" dirty="0" smtClean="0"/>
              <a:t>Os grupos são:</a:t>
            </a:r>
          </a:p>
          <a:p>
            <a:pPr lvl="1"/>
            <a:r>
              <a:rPr lang="pt-PT" b="1" dirty="0" smtClean="0"/>
              <a:t>Comunidade Ianomâmi, antropofágicos</a:t>
            </a:r>
            <a:r>
              <a:rPr lang="pt-PT" dirty="0" smtClean="0"/>
              <a:t> (canibalismo humano), oriundos do Brasil</a:t>
            </a:r>
          </a:p>
          <a:p>
            <a:pPr lvl="1"/>
            <a:r>
              <a:rPr lang="pt-PT" b="1" dirty="0" smtClean="0"/>
              <a:t>Comunidade vegan</a:t>
            </a:r>
            <a:r>
              <a:rPr lang="pt-PT" dirty="0" smtClean="0"/>
              <a:t> residente em Portugal</a:t>
            </a:r>
          </a:p>
          <a:p>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18CAC917-F9E1-465E-9FD1-5398FE710893}" type="slidenum">
              <a:rPr lang="pt-PT" smtClean="0"/>
              <a:pPr/>
              <a:t>26</a:t>
            </a:fld>
            <a:endParaRPr lang="pt-PT"/>
          </a:p>
        </p:txBody>
      </p:sp>
      <p:sp>
        <p:nvSpPr>
          <p:cNvPr id="5" name="Título 4"/>
          <p:cNvSpPr>
            <a:spLocks noGrp="1"/>
          </p:cNvSpPr>
          <p:nvPr>
            <p:ph type="title"/>
          </p:nvPr>
        </p:nvSpPr>
        <p:spPr/>
        <p:txBody>
          <a:bodyPr>
            <a:noAutofit/>
          </a:bodyPr>
          <a:lstStyle/>
          <a:p>
            <a:r>
              <a:rPr lang="pt-PT" sz="3200" dirty="0" smtClean="0"/>
              <a:t>4. Recriação do problema: Dinâmica de Grupo </a:t>
            </a:r>
            <a:endParaRPr lang="pt-PT"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518864" y="1340768"/>
            <a:ext cx="8229600" cy="4525963"/>
          </a:xfrm>
          <a:prstGeom prst="round2DiagRect">
            <a:avLst/>
          </a:prstGeom>
          <a:ln w="57150">
            <a:solidFill>
              <a:schemeClr val="accent4">
                <a:lumMod val="75000"/>
              </a:schemeClr>
            </a:solidFill>
          </a:ln>
        </p:spPr>
        <p:txBody>
          <a:bodyPr/>
          <a:lstStyle/>
          <a:p>
            <a:pPr>
              <a:buNone/>
            </a:pPr>
            <a:r>
              <a:rPr lang="pt-PT" sz="3200" b="1" dirty="0" smtClean="0"/>
              <a:t>História</a:t>
            </a:r>
          </a:p>
          <a:p>
            <a:pPr algn="ctr">
              <a:buNone/>
            </a:pPr>
            <a:endParaRPr lang="pt-PT" sz="2400" b="1" dirty="0" smtClean="0"/>
          </a:p>
          <a:p>
            <a:pPr algn="ctr">
              <a:buNone/>
            </a:pPr>
            <a:r>
              <a:rPr lang="pt-PT" sz="2800" i="1" dirty="0" smtClean="0"/>
              <a:t>“Existem determinadas características sobre esta tribo que os vegetarianos não conhecem”</a:t>
            </a:r>
          </a:p>
          <a:p>
            <a:pPr algn="ctr"/>
            <a:endParaRPr lang="pt-PT" sz="2800" i="1" dirty="0" smtClean="0"/>
          </a:p>
          <a:p>
            <a:pPr algn="ctr">
              <a:buNone/>
            </a:pPr>
            <a:r>
              <a:rPr lang="pt-PT" sz="2800" i="1" dirty="0" smtClean="0"/>
              <a:t>“O grupo de Ianomâmis reclamam também que os seus direitos sejam respeitados”</a:t>
            </a:r>
            <a:endParaRPr lang="pt-PT" sz="2800"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27</a:t>
            </a:fld>
            <a:endParaRPr lang="pt-PT"/>
          </a:p>
        </p:txBody>
      </p:sp>
      <p:sp>
        <p:nvSpPr>
          <p:cNvPr id="5" name="Título 3"/>
          <p:cNvSpPr>
            <a:spLocks noGrp="1"/>
          </p:cNvSpPr>
          <p:nvPr>
            <p:ph type="title"/>
          </p:nvPr>
        </p:nvSpPr>
        <p:spPr>
          <a:xfrm>
            <a:off x="467544" y="0"/>
            <a:ext cx="8229600" cy="1143000"/>
          </a:xfrm>
        </p:spPr>
        <p:txBody>
          <a:bodyPr>
            <a:noAutofit/>
          </a:bodyPr>
          <a:lstStyle/>
          <a:p>
            <a:r>
              <a:rPr lang="pt-PT" sz="2800" dirty="0" smtClean="0"/>
              <a:t>4. Recriação do problema: Dinâmica de Grupo </a:t>
            </a:r>
            <a:endParaRPr lang="pt-PT"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ção do Texto 5"/>
          <p:cNvSpPr>
            <a:spLocks noGrp="1"/>
          </p:cNvSpPr>
          <p:nvPr>
            <p:ph type="body" idx="1"/>
          </p:nvPr>
        </p:nvSpPr>
        <p:spPr>
          <a:xfrm>
            <a:off x="539552" y="1556792"/>
            <a:ext cx="4040188" cy="76200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pt-PT" b="1" dirty="0" smtClean="0">
                <a:solidFill>
                  <a:schemeClr val="tx1"/>
                </a:solidFill>
              </a:rPr>
              <a:t>Características Antropofágico</a:t>
            </a:r>
            <a:endParaRPr lang="pt-PT" b="1" dirty="0">
              <a:solidFill>
                <a:schemeClr val="tx1"/>
              </a:solidFill>
            </a:endParaRPr>
          </a:p>
        </p:txBody>
      </p:sp>
      <p:sp>
        <p:nvSpPr>
          <p:cNvPr id="8" name="Marcador de Posição do Texto 7"/>
          <p:cNvSpPr>
            <a:spLocks noGrp="1"/>
          </p:cNvSpPr>
          <p:nvPr>
            <p:ph type="body" sz="half" idx="3"/>
          </p:nvPr>
        </p:nvSpPr>
        <p:spPr>
          <a:xfrm>
            <a:off x="4716016" y="1556792"/>
            <a:ext cx="4041775" cy="76200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pt-PT" b="1" dirty="0" smtClean="0">
                <a:solidFill>
                  <a:schemeClr val="tx1"/>
                </a:solidFill>
              </a:rPr>
              <a:t>Características Vegan</a:t>
            </a:r>
            <a:endParaRPr lang="pt-PT" b="1" dirty="0">
              <a:solidFill>
                <a:schemeClr val="tx1"/>
              </a:solidFill>
            </a:endParaRPr>
          </a:p>
        </p:txBody>
      </p:sp>
      <p:sp>
        <p:nvSpPr>
          <p:cNvPr id="7" name="Marcador de Posição de Conteúdo 6"/>
          <p:cNvSpPr>
            <a:spLocks noGrp="1"/>
          </p:cNvSpPr>
          <p:nvPr>
            <p:ph sz="quarter" idx="2"/>
          </p:nvPr>
        </p:nvSpPr>
        <p:spPr>
          <a:xfrm>
            <a:off x="531812" y="2564904"/>
            <a:ext cx="4040188" cy="3941763"/>
          </a:xfrm>
        </p:spPr>
        <p:style>
          <a:lnRef idx="2">
            <a:schemeClr val="accent4"/>
          </a:lnRef>
          <a:fillRef idx="1">
            <a:schemeClr val="lt1"/>
          </a:fillRef>
          <a:effectRef idx="0">
            <a:schemeClr val="accent4"/>
          </a:effectRef>
          <a:fontRef idx="minor">
            <a:schemeClr val="dk1"/>
          </a:fontRef>
        </p:style>
        <p:txBody>
          <a:bodyPr/>
          <a:lstStyle/>
          <a:p>
            <a:pPr>
              <a:spcBef>
                <a:spcPts val="0"/>
              </a:spcBef>
              <a:spcAft>
                <a:spcPts val="1200"/>
              </a:spcAft>
            </a:pPr>
            <a:r>
              <a:rPr lang="pt-PT" dirty="0" smtClean="0"/>
              <a:t>Ritual de canibalismo realizado há vários séculos.</a:t>
            </a:r>
          </a:p>
          <a:p>
            <a:pPr>
              <a:spcBef>
                <a:spcPts val="0"/>
              </a:spcBef>
              <a:spcAft>
                <a:spcPts val="1200"/>
              </a:spcAft>
            </a:pPr>
            <a:r>
              <a:rPr lang="pt-PT" dirty="0" smtClean="0"/>
              <a:t>Realização de caça a animais selvagens</a:t>
            </a:r>
          </a:p>
          <a:p>
            <a:pPr>
              <a:spcBef>
                <a:spcPts val="0"/>
              </a:spcBef>
              <a:spcAft>
                <a:spcPts val="1200"/>
              </a:spcAft>
            </a:pPr>
            <a:r>
              <a:rPr lang="pt-PT" dirty="0" smtClean="0"/>
              <a:t>Crença muito forte nos deuses dos elementos da natureza</a:t>
            </a:r>
          </a:p>
          <a:p>
            <a:pPr>
              <a:spcBef>
                <a:spcPts val="0"/>
              </a:spcBef>
              <a:spcAft>
                <a:spcPts val="1200"/>
              </a:spcAft>
            </a:pPr>
            <a:r>
              <a:rPr lang="pt-PT" dirty="0" smtClean="0"/>
              <a:t>Vida em comunhão com a natureza</a:t>
            </a:r>
          </a:p>
        </p:txBody>
      </p:sp>
      <p:sp>
        <p:nvSpPr>
          <p:cNvPr id="9" name="Marcador de Posição de Conteúdo 8"/>
          <p:cNvSpPr>
            <a:spLocks noGrp="1"/>
          </p:cNvSpPr>
          <p:nvPr>
            <p:ph sz="quarter" idx="4"/>
          </p:nvPr>
        </p:nvSpPr>
        <p:spPr>
          <a:xfrm>
            <a:off x="4644008" y="2564904"/>
            <a:ext cx="4041775" cy="3941763"/>
          </a:xfrm>
        </p:spPr>
        <p:style>
          <a:lnRef idx="2">
            <a:schemeClr val="accent4"/>
          </a:lnRef>
          <a:fillRef idx="1">
            <a:schemeClr val="lt1"/>
          </a:fillRef>
          <a:effectRef idx="0">
            <a:schemeClr val="accent4"/>
          </a:effectRef>
          <a:fontRef idx="minor">
            <a:schemeClr val="dk1"/>
          </a:fontRef>
        </p:style>
        <p:txBody>
          <a:bodyPr/>
          <a:lstStyle/>
          <a:p>
            <a:pPr>
              <a:spcAft>
                <a:spcPts val="1200"/>
              </a:spcAft>
            </a:pPr>
            <a:r>
              <a:rPr lang="pt-PT" dirty="0" smtClean="0"/>
              <a:t>Não usa nem consume produtos de origem animal</a:t>
            </a:r>
          </a:p>
          <a:p>
            <a:pPr>
              <a:spcAft>
                <a:spcPts val="1200"/>
              </a:spcAft>
            </a:pPr>
            <a:r>
              <a:rPr lang="pt-PT" dirty="0" smtClean="0"/>
              <a:t>Estilo de vida livre de crueldade</a:t>
            </a:r>
          </a:p>
          <a:p>
            <a:pPr>
              <a:spcAft>
                <a:spcPts val="1200"/>
              </a:spcAft>
            </a:pPr>
            <a:r>
              <a:rPr lang="pt-PT" dirty="0" smtClean="0"/>
              <a:t>Consideram a sua dieta como a mais saudável</a:t>
            </a:r>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28</a:t>
            </a:fld>
            <a:endParaRPr lang="pt-PT"/>
          </a:p>
        </p:txBody>
      </p:sp>
      <p:sp>
        <p:nvSpPr>
          <p:cNvPr id="10" name="Título 3"/>
          <p:cNvSpPr txBox="1">
            <a:spLocks/>
          </p:cNvSpPr>
          <p:nvPr/>
        </p:nvSpPr>
        <p:spPr>
          <a:xfrm>
            <a:off x="467544" y="0"/>
            <a:ext cx="8229600" cy="1143000"/>
          </a:xfrm>
          <a:prstGeom prst="rect">
            <a:avLst/>
          </a:prstGeom>
        </p:spPr>
        <p:txBody>
          <a:bodyPr vert="horz"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4. Recriação do problema: Dinâmica de Grupo </a:t>
            </a:r>
            <a:endParaRPr kumimoji="0" lang="pt-PT"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p:txBody>
          <a:bodyPr>
            <a:normAutofit/>
          </a:bodyPr>
          <a:lstStyle/>
          <a:p>
            <a:pPr algn="just">
              <a:buNone/>
            </a:pPr>
            <a:endParaRPr lang="pt-PT" b="1" dirty="0" smtClean="0"/>
          </a:p>
          <a:p>
            <a:pPr algn="just"/>
            <a:r>
              <a:rPr lang="pt-PT" b="1" dirty="0" smtClean="0"/>
              <a:t>Antropofágicos</a:t>
            </a:r>
            <a:r>
              <a:rPr lang="pt-PT" b="1" dirty="0"/>
              <a:t>: </a:t>
            </a:r>
            <a:r>
              <a:rPr lang="pt-PT" dirty="0"/>
              <a:t>Querem que a sua cultura seja respeitada enquanto estiverem em Portugal</a:t>
            </a:r>
            <a:r>
              <a:rPr lang="pt-PT" dirty="0" smtClean="0"/>
              <a:t>.</a:t>
            </a:r>
          </a:p>
          <a:p>
            <a:pPr algn="just"/>
            <a:endParaRPr lang="pt-PT" dirty="0"/>
          </a:p>
          <a:p>
            <a:pPr algn="just"/>
            <a:endParaRPr lang="pt-PT" dirty="0" smtClean="0"/>
          </a:p>
          <a:p>
            <a:pPr algn="just"/>
            <a:endParaRPr lang="pt-PT" dirty="0"/>
          </a:p>
          <a:p>
            <a:endParaRPr lang="pt-PT" b="1" dirty="0"/>
          </a:p>
          <a:p>
            <a:endParaRPr lang="pt-PT" dirty="0"/>
          </a:p>
        </p:txBody>
      </p:sp>
      <p:sp>
        <p:nvSpPr>
          <p:cNvPr id="8" name="Content Placeholder 7"/>
          <p:cNvSpPr>
            <a:spLocks noGrp="1"/>
          </p:cNvSpPr>
          <p:nvPr>
            <p:ph sz="quarter" idx="4"/>
          </p:nvPr>
        </p:nvSpPr>
        <p:spPr/>
        <p:txBody>
          <a:bodyPr/>
          <a:lstStyle/>
          <a:p>
            <a:endParaRPr lang="pt-PT" b="1" dirty="0" smtClean="0"/>
          </a:p>
          <a:p>
            <a:r>
              <a:rPr lang="pt-PT" b="1" dirty="0" smtClean="0"/>
              <a:t>Vegans</a:t>
            </a:r>
            <a:r>
              <a:rPr lang="pt-PT" b="1" dirty="0"/>
              <a:t>: </a:t>
            </a:r>
            <a:r>
              <a:rPr lang="pt-PT" dirty="0"/>
              <a:t>Querem que a sua integridade física seja garantida e que as práticas de caça e rituais dos antropofágicos sejam controlados.</a:t>
            </a:r>
          </a:p>
          <a:p>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29</a:t>
            </a:fld>
            <a:endParaRPr lang="pt-PT"/>
          </a:p>
        </p:txBody>
      </p:sp>
      <p:sp>
        <p:nvSpPr>
          <p:cNvPr id="7" name="Título 3"/>
          <p:cNvSpPr txBox="1">
            <a:spLocks/>
          </p:cNvSpPr>
          <p:nvPr/>
        </p:nvSpPr>
        <p:spPr>
          <a:xfrm>
            <a:off x="467544" y="692696"/>
            <a:ext cx="8229600" cy="648072"/>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4. Recriação do problema: Dinâmica de Grupo</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pt-PT"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a:p>
            <a:pPr>
              <a:spcBef>
                <a:spcPct val="0"/>
              </a:spcBef>
              <a:defRPr/>
            </a:pPr>
            <a:r>
              <a:rPr kumimoji="0" lang="pt-PT"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lang="pt-PT" sz="2800" b="1" dirty="0"/>
              <a:t>Questões a serem resolvidas: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pt-PT"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3074" name="Picture 2" descr="C:\Users\l41624\Desktop\vegetarianos vegetarianismo direitos animais[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t="8334"/>
          <a:stretch>
            <a:fillRect/>
          </a:stretch>
        </p:blipFill>
        <p:spPr bwMode="auto">
          <a:xfrm>
            <a:off x="1488208" y="3789040"/>
            <a:ext cx="2054388" cy="2376264"/>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l41624\Desktop\5-vegetariano[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b="7143"/>
          <a:stretch>
            <a:fillRect/>
          </a:stretch>
        </p:blipFill>
        <p:spPr bwMode="auto">
          <a:xfrm>
            <a:off x="5004048" y="4149080"/>
            <a:ext cx="3225958" cy="18722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781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ção de Conteúdo 5"/>
          <p:cNvSpPr>
            <a:spLocks noGrp="1"/>
          </p:cNvSpPr>
          <p:nvPr>
            <p:ph idx="1"/>
          </p:nvPr>
        </p:nvSpPr>
        <p:spPr/>
        <p:txBody>
          <a:bodyPr>
            <a:normAutofit fontScale="77500" lnSpcReduction="20000"/>
          </a:bodyPr>
          <a:lstStyle/>
          <a:p>
            <a:pPr>
              <a:buNone/>
            </a:pPr>
            <a:r>
              <a:rPr lang="pt-PT" b="1" dirty="0" smtClean="0"/>
              <a:t>O que é um grupo?</a:t>
            </a:r>
          </a:p>
          <a:p>
            <a:r>
              <a:rPr lang="pt-PT" dirty="0" smtClean="0"/>
              <a:t>“Conjunto de três ou mais indivíduos que (1) interagem entre si, (2) estão psicologicamente conscientes uns dos outros e (3) têm a perceção de constituir um grupo”.</a:t>
            </a:r>
          </a:p>
          <a:p>
            <a:endParaRPr lang="pt-PT" dirty="0" smtClean="0"/>
          </a:p>
          <a:p>
            <a:pPr>
              <a:buNone/>
            </a:pPr>
            <a:r>
              <a:rPr lang="pt-PT" b="1" dirty="0" smtClean="0"/>
              <a:t>Quais são as funções de um grupo?</a:t>
            </a:r>
          </a:p>
          <a:p>
            <a:r>
              <a:rPr lang="pt-PT" dirty="0" smtClean="0"/>
              <a:t>Organização e estruturação do trabalho</a:t>
            </a:r>
          </a:p>
          <a:p>
            <a:r>
              <a:rPr lang="pt-PT" dirty="0" smtClean="0"/>
              <a:t>Coordenação e ligação</a:t>
            </a:r>
          </a:p>
          <a:p>
            <a:r>
              <a:rPr lang="pt-PT" dirty="0" smtClean="0"/>
              <a:t>Geração de ideias e soluções novas</a:t>
            </a:r>
          </a:p>
          <a:p>
            <a:r>
              <a:rPr lang="pt-PT" dirty="0" smtClean="0"/>
              <a:t>Resolução de problemas</a:t>
            </a:r>
          </a:p>
          <a:p>
            <a:r>
              <a:rPr lang="pt-PT" dirty="0" smtClean="0"/>
              <a:t>Aumento do empenhamento e envolvimento em decisões</a:t>
            </a:r>
          </a:p>
          <a:p>
            <a:r>
              <a:rPr lang="pt-PT" dirty="0" smtClean="0"/>
              <a:t>Necessidades sociais, de associação</a:t>
            </a:r>
          </a:p>
          <a:p>
            <a:r>
              <a:rPr lang="pt-PT" dirty="0" smtClean="0"/>
              <a:t>Sentimento de identidade e autoestima</a:t>
            </a:r>
          </a:p>
          <a:p>
            <a:r>
              <a:rPr lang="pt-PT" dirty="0" smtClean="0"/>
              <a:t>Necessidade de reduzir a ansiedade e o sentimento de impotência</a:t>
            </a:r>
          </a:p>
          <a:p>
            <a:endParaRPr lang="pt-PT" dirty="0" smtClean="0"/>
          </a:p>
          <a:p>
            <a:endParaRPr lang="pt-PT" dirty="0" smtClean="0"/>
          </a:p>
          <a:p>
            <a:endParaRPr lang="pt-PT" dirty="0" smtClean="0"/>
          </a:p>
          <a:p>
            <a:pPr algn="r"/>
            <a:endParaRPr lang="pt-PT" dirty="0" smtClean="0"/>
          </a:p>
          <a:p>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3</a:t>
            </a:fld>
            <a:endParaRPr lang="pt-PT"/>
          </a:p>
        </p:txBody>
      </p:sp>
      <p:sp>
        <p:nvSpPr>
          <p:cNvPr id="2" name="Title 1"/>
          <p:cNvSpPr>
            <a:spLocks noGrp="1"/>
          </p:cNvSpPr>
          <p:nvPr>
            <p:ph type="title"/>
          </p:nvPr>
        </p:nvSpPr>
        <p:spPr/>
        <p:txBody>
          <a:bodyPr>
            <a:normAutofit/>
          </a:bodyPr>
          <a:lstStyle/>
          <a:p>
            <a:r>
              <a:rPr lang="pt-PT" dirty="0" smtClean="0"/>
              <a:t>1. Enquadramento (1/4)</a:t>
            </a:r>
            <a:endParaRPr lang="pt-PT" dirty="0"/>
          </a:p>
        </p:txBody>
      </p:sp>
      <p:sp>
        <p:nvSpPr>
          <p:cNvPr id="11" name="CaixaDeTexto 10"/>
          <p:cNvSpPr txBox="1"/>
          <p:nvPr/>
        </p:nvSpPr>
        <p:spPr>
          <a:xfrm>
            <a:off x="5940152" y="6165304"/>
            <a:ext cx="2664296" cy="369332"/>
          </a:xfrm>
          <a:prstGeom prst="rect">
            <a:avLst/>
          </a:prstGeom>
          <a:noFill/>
        </p:spPr>
        <p:txBody>
          <a:bodyPr wrap="square" rtlCol="0">
            <a:spAutoFit/>
          </a:bodyPr>
          <a:lstStyle/>
          <a:p>
            <a:r>
              <a:rPr lang="pt-PT" dirty="0" smtClean="0"/>
              <a:t>(Cunha </a:t>
            </a:r>
            <a:r>
              <a:rPr lang="pt-PT" dirty="0" err="1" smtClean="0"/>
              <a:t>et</a:t>
            </a:r>
            <a:r>
              <a:rPr lang="pt-PT" dirty="0" smtClean="0"/>
              <a:t> al, 2007: 407)</a:t>
            </a:r>
            <a:endParaRPr lang="pt-PT" dirty="0"/>
          </a:p>
        </p:txBody>
      </p:sp>
      <p:sp>
        <p:nvSpPr>
          <p:cNvPr id="12" name="CaixaDeTexto 11"/>
          <p:cNvSpPr txBox="1"/>
          <p:nvPr/>
        </p:nvSpPr>
        <p:spPr>
          <a:xfrm>
            <a:off x="5940152" y="2492896"/>
            <a:ext cx="2664296" cy="369332"/>
          </a:xfrm>
          <a:prstGeom prst="rect">
            <a:avLst/>
          </a:prstGeom>
          <a:noFill/>
        </p:spPr>
        <p:txBody>
          <a:bodyPr wrap="square" rtlCol="0">
            <a:spAutoFit/>
          </a:bodyPr>
          <a:lstStyle/>
          <a:p>
            <a:r>
              <a:rPr lang="pt-PT" dirty="0" smtClean="0"/>
              <a:t>(Cunha </a:t>
            </a:r>
            <a:r>
              <a:rPr lang="pt-PT" dirty="0" err="1" smtClean="0"/>
              <a:t>et</a:t>
            </a:r>
            <a:r>
              <a:rPr lang="pt-PT" dirty="0" smtClean="0"/>
              <a:t> al, 2007: 403)</a:t>
            </a:r>
            <a:endParaRPr lang="pt-PT" dirty="0"/>
          </a:p>
        </p:txBody>
      </p:sp>
    </p:spTree>
    <p:extLst>
      <p:ext uri="{BB962C8B-B14F-4D97-AF65-F5344CB8AC3E}">
        <p14:creationId xmlns:p14="http://schemas.microsoft.com/office/powerpoint/2010/main" xmlns="" val="6614068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352928" cy="4972008"/>
          </a:xfrm>
        </p:spPr>
        <p:txBody>
          <a:bodyPr>
            <a:normAutofit fontScale="92500" lnSpcReduction="10000"/>
          </a:bodyPr>
          <a:lstStyle/>
          <a:p>
            <a:pPr algn="just">
              <a:buNone/>
            </a:pPr>
            <a:r>
              <a:rPr lang="pt-PT" sz="3200" b="1" dirty="0" smtClean="0"/>
              <a:t>Desafio:</a:t>
            </a:r>
          </a:p>
          <a:p>
            <a:pPr algn="just">
              <a:buNone/>
            </a:pPr>
            <a:endParaRPr lang="pt-PT" sz="3200" b="1" dirty="0" smtClean="0"/>
          </a:p>
          <a:p>
            <a:pPr algn="just">
              <a:buNone/>
            </a:pPr>
            <a:r>
              <a:rPr lang="pt-PT" b="1" dirty="0" smtClean="0"/>
              <a:t>Como </a:t>
            </a:r>
            <a:r>
              <a:rPr lang="pt-PT" b="1" dirty="0"/>
              <a:t>podem estes dois povos conviver? Que </a:t>
            </a:r>
            <a:r>
              <a:rPr lang="pt-PT" b="1" dirty="0" smtClean="0"/>
              <a:t>soluções apresentariam </a:t>
            </a:r>
            <a:r>
              <a:rPr lang="pt-PT" b="1" dirty="0"/>
              <a:t>tendo agora o conhecimento dos valores da outra comunidade?</a:t>
            </a:r>
            <a:endParaRPr lang="pt-PT" dirty="0"/>
          </a:p>
          <a:p>
            <a:pPr marL="0" indent="0" algn="just">
              <a:buNone/>
            </a:pPr>
            <a:r>
              <a:rPr lang="pt-PT" dirty="0"/>
              <a:t> </a:t>
            </a:r>
          </a:p>
          <a:p>
            <a:pPr algn="just"/>
            <a:r>
              <a:rPr lang="pt-PT" dirty="0"/>
              <a:t>Têm 7 minutos para discutir entre a vossa comunidade que soluções sugerem, tendo depois que eleger um porta-voz para representar o grupo e virem apresentar as soluções ao outro grupo, tal como aquilo que aprenderam sobre eles e antes não conheciam. Esta tarefa deverá demorar cerca de 3 minutos.</a:t>
            </a:r>
          </a:p>
          <a:p>
            <a:pPr algn="just"/>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30</a:t>
            </a:fld>
            <a:endParaRPr lang="pt-PT"/>
          </a:p>
        </p:txBody>
      </p:sp>
      <p:sp>
        <p:nvSpPr>
          <p:cNvPr id="7" name="Título 3"/>
          <p:cNvSpPr txBox="1">
            <a:spLocks/>
          </p:cNvSpPr>
          <p:nvPr/>
        </p:nvSpPr>
        <p:spPr>
          <a:xfrm>
            <a:off x="467544" y="0"/>
            <a:ext cx="8229600" cy="11430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PT"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4. Recriação do problema: Dinâmica de Grupo </a:t>
            </a:r>
            <a:endParaRPr kumimoji="0" lang="pt-PT"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extLst>
      <p:ext uri="{BB962C8B-B14F-4D97-AF65-F5344CB8AC3E}">
        <p14:creationId xmlns:p14="http://schemas.microsoft.com/office/powerpoint/2010/main" xmlns="" val="28466286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PT" dirty="0" smtClean="0"/>
              <a:t>5 . Análise da dinâmica    realizada/Discussão</a:t>
            </a:r>
            <a:endParaRPr lang="pt-PT" dirty="0"/>
          </a:p>
        </p:txBody>
      </p:sp>
      <p:sp>
        <p:nvSpPr>
          <p:cNvPr id="7" name="Marcador de Posição do Texto 6"/>
          <p:cNvSpPr>
            <a:spLocks noGrp="1"/>
          </p:cNvSpPr>
          <p:nvPr>
            <p:ph type="body" idx="1"/>
          </p:nvPr>
        </p:nvSpPr>
        <p:spPr>
          <a:xfrm>
            <a:off x="3922712" y="2931712"/>
            <a:ext cx="4825751" cy="3233592"/>
          </a:xfrm>
        </p:spPr>
        <p:txBody>
          <a:bodyPr>
            <a:normAutofit/>
          </a:bodyPr>
          <a:lstStyle/>
          <a:p>
            <a:pPr algn="just">
              <a:spcAft>
                <a:spcPts val="1200"/>
              </a:spcAft>
            </a:pPr>
            <a:r>
              <a:rPr lang="pt-PT" dirty="0" smtClean="0">
                <a:solidFill>
                  <a:schemeClr val="bg2">
                    <a:lumMod val="20000"/>
                    <a:lumOff val="80000"/>
                  </a:schemeClr>
                </a:solidFill>
                <a:effectLst>
                  <a:outerShdw blurRad="38100" dist="38100" dir="2700000" algn="tl">
                    <a:srgbClr val="000000">
                      <a:alpha val="43137"/>
                    </a:srgbClr>
                  </a:outerShdw>
                </a:effectLst>
              </a:rPr>
              <a:t>Qual a vossa opinião sobre este tipo de atividades para resolver conflitos?</a:t>
            </a:r>
          </a:p>
          <a:p>
            <a:pPr algn="just">
              <a:spcAft>
                <a:spcPts val="1200"/>
              </a:spcAft>
            </a:pPr>
            <a:r>
              <a:rPr lang="pt-PT" dirty="0" smtClean="0">
                <a:solidFill>
                  <a:schemeClr val="bg2">
                    <a:lumMod val="20000"/>
                    <a:lumOff val="80000"/>
                  </a:schemeClr>
                </a:solidFill>
                <a:effectLst>
                  <a:outerShdw blurRad="38100" dist="38100" dir="2700000" algn="tl">
                    <a:srgbClr val="000000">
                      <a:alpha val="43137"/>
                    </a:srgbClr>
                  </a:outerShdw>
                </a:effectLst>
              </a:rPr>
              <a:t>Acharam que poderá ajudar no futuro os grupos a entenderem-se ou aquilo que se aprende é impraticável na vida real?</a:t>
            </a:r>
          </a:p>
          <a:p>
            <a:pPr algn="just">
              <a:spcAft>
                <a:spcPts val="1200"/>
              </a:spcAft>
            </a:pPr>
            <a:r>
              <a:rPr lang="pt-PT" dirty="0" smtClean="0">
                <a:solidFill>
                  <a:schemeClr val="bg2">
                    <a:lumMod val="20000"/>
                    <a:lumOff val="80000"/>
                  </a:schemeClr>
                </a:solidFill>
                <a:effectLst>
                  <a:outerShdw blurRad="38100" dist="38100" dir="2700000" algn="tl">
                    <a:srgbClr val="000000">
                      <a:alpha val="43137"/>
                    </a:srgbClr>
                  </a:outerShdw>
                </a:effectLst>
              </a:rPr>
              <a:t>Aberto o debate por 3 minutos!</a:t>
            </a:r>
            <a:endParaRPr lang="pt-PT" dirty="0">
              <a:solidFill>
                <a:schemeClr val="bg2">
                  <a:lumMod val="20000"/>
                  <a:lumOff val="80000"/>
                </a:schemeClr>
              </a:solidFill>
              <a:effectLst>
                <a:outerShdw blurRad="38100" dist="38100" dir="2700000" algn="tl">
                  <a:srgbClr val="000000">
                    <a:alpha val="43137"/>
                  </a:srgbClr>
                </a:outerShdw>
              </a:effectLst>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31</a:t>
            </a:fld>
            <a:endParaRPr lang="pt-PT"/>
          </a:p>
        </p:txBody>
      </p:sp>
      <p:pic>
        <p:nvPicPr>
          <p:cNvPr id="1026" name="Picture 2" descr="C:\Users\Fátima\Desktop\duvida2.jpg"/>
          <p:cNvPicPr>
            <a:picLocks noChangeAspect="1" noChangeArrowheads="1"/>
          </p:cNvPicPr>
          <p:nvPr/>
        </p:nvPicPr>
        <p:blipFill>
          <a:blip r:embed="rId2" cstate="print"/>
          <a:srcRect/>
          <a:stretch>
            <a:fillRect/>
          </a:stretch>
        </p:blipFill>
        <p:spPr bwMode="auto">
          <a:xfrm>
            <a:off x="251520" y="2924944"/>
            <a:ext cx="2794351" cy="2606427"/>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ção de Conteúdo 5"/>
          <p:cNvSpPr>
            <a:spLocks noGrp="1"/>
          </p:cNvSpPr>
          <p:nvPr>
            <p:ph idx="1"/>
          </p:nvPr>
        </p:nvSpPr>
        <p:spPr/>
        <p:txBody>
          <a:bodyPr>
            <a:normAutofit lnSpcReduction="10000"/>
          </a:bodyPr>
          <a:lstStyle/>
          <a:p>
            <a:pPr algn="just"/>
            <a:r>
              <a:rPr lang="pt-PT" dirty="0" smtClean="0"/>
              <a:t>De um modo geral, este tipo de dinâmicas dá a oportunidade de dois grupos rivais se encontrarem num contexto/lugar informal para discutir as suas expectativas, e interrogações (Hill, 1982)</a:t>
            </a:r>
          </a:p>
          <a:p>
            <a:pPr algn="just"/>
            <a:r>
              <a:rPr lang="pt-PT" dirty="0" smtClean="0"/>
              <a:t>Oferece também </a:t>
            </a:r>
            <a:r>
              <a:rPr lang="pt-PT" i="1" dirty="0" err="1" smtClean="0"/>
              <a:t>skills</a:t>
            </a:r>
            <a:r>
              <a:rPr lang="pt-PT" dirty="0" smtClean="0"/>
              <a:t> e conhecimentos que podem ajudar a resolver os conflitos de uma forma pacífica, na vida real (Hill, 1982)</a:t>
            </a:r>
          </a:p>
          <a:p>
            <a:r>
              <a:rPr lang="pt-PT" dirty="0" smtClean="0"/>
              <a:t>Os </a:t>
            </a:r>
            <a:r>
              <a:rPr lang="pt-PT" i="1" dirty="0" smtClean="0"/>
              <a:t>workshops</a:t>
            </a:r>
            <a:r>
              <a:rPr lang="pt-PT" dirty="0" smtClean="0"/>
              <a:t> têm em comum, na sua planificação: </a:t>
            </a:r>
          </a:p>
          <a:p>
            <a:pPr lvl="1"/>
            <a:r>
              <a:rPr lang="pt-PT" dirty="0" smtClean="0"/>
              <a:t>Aprender a conhecer os outros</a:t>
            </a:r>
          </a:p>
          <a:p>
            <a:pPr lvl="1"/>
            <a:r>
              <a:rPr lang="pt-PT" dirty="0" smtClean="0"/>
              <a:t>Falar de problemas pendentes </a:t>
            </a:r>
          </a:p>
          <a:p>
            <a:pPr lvl="1"/>
            <a:r>
              <a:rPr lang="pt-PT" dirty="0" smtClean="0"/>
              <a:t>Procurar soluções a logo prazo</a:t>
            </a:r>
          </a:p>
          <a:p>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32</a:t>
            </a:fld>
            <a:endParaRPr lang="pt-PT"/>
          </a:p>
        </p:txBody>
      </p:sp>
      <p:sp>
        <p:nvSpPr>
          <p:cNvPr id="3" name="Título 2"/>
          <p:cNvSpPr>
            <a:spLocks noGrp="1"/>
          </p:cNvSpPr>
          <p:nvPr>
            <p:ph type="title"/>
          </p:nvPr>
        </p:nvSpPr>
        <p:spPr/>
        <p:txBody>
          <a:bodyPr>
            <a:normAutofit/>
          </a:bodyPr>
          <a:lstStyle/>
          <a:p>
            <a:pPr marL="514350" indent="-514350"/>
            <a:r>
              <a:rPr lang="pt-PT" dirty="0" smtClean="0"/>
              <a:t>6. Reflexões Finais (1/3)</a:t>
            </a:r>
            <a:endParaRPr lang="pt-P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fontScale="92500"/>
          </a:bodyPr>
          <a:lstStyle/>
          <a:p>
            <a:pPr algn="just"/>
            <a:r>
              <a:rPr lang="pt-PT" dirty="0" smtClean="0"/>
              <a:t>Pudemos assim verificar que a função do grupo de Belfast (segundo o definido inicialmente) era a resolução de problemas e necessidades sociais, de associação.</a:t>
            </a:r>
          </a:p>
          <a:p>
            <a:pPr algn="just"/>
            <a:r>
              <a:rPr lang="pt-PT" dirty="0" smtClean="0"/>
              <a:t>De facto, era esse o objetivo dos autores</a:t>
            </a:r>
          </a:p>
          <a:p>
            <a:pPr algn="just"/>
            <a:r>
              <a:rPr lang="pt-PT" dirty="0" smtClean="0"/>
              <a:t>Este tipo de workshop pareceu-nos ter alguns prós mas também alguns contras.</a:t>
            </a:r>
          </a:p>
          <a:p>
            <a:pPr algn="just"/>
            <a:r>
              <a:rPr lang="pt-PT" dirty="0" smtClean="0"/>
              <a:t>O facto de podermos ajudar, através de um conjunto de técnicas pacíficas, fazer perceber ao outro que os conflitos destrutivos não trazem benefícios, é algo que devemos ter em conta para, a longo prazo, poder resolver divergências existentes.</a:t>
            </a:r>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33</a:t>
            </a:fld>
            <a:endParaRPr lang="pt-PT"/>
          </a:p>
        </p:txBody>
      </p:sp>
      <p:sp>
        <p:nvSpPr>
          <p:cNvPr id="4" name="Título 3"/>
          <p:cNvSpPr>
            <a:spLocks noGrp="1"/>
          </p:cNvSpPr>
          <p:nvPr>
            <p:ph type="title"/>
          </p:nvPr>
        </p:nvSpPr>
        <p:spPr/>
        <p:txBody>
          <a:bodyPr/>
          <a:lstStyle/>
          <a:p>
            <a:r>
              <a:rPr lang="pt-PT" dirty="0" smtClean="0"/>
              <a:t>6. Reflexões Finais (2/3)</a:t>
            </a:r>
            <a:endParaRPr lang="pt-P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lstStyle/>
          <a:p>
            <a:pPr algn="just"/>
            <a:r>
              <a:rPr lang="pt-PT" dirty="0" smtClean="0"/>
              <a:t>Por outro lado, a dificuldade de avaliar os resultados na prática torna difícil o processo de envolvimento das pessoas pois faz duvidar dos efeitos reais.</a:t>
            </a:r>
          </a:p>
          <a:p>
            <a:pPr algn="just"/>
            <a:r>
              <a:rPr lang="pt-PT" dirty="0" smtClean="0"/>
              <a:t>O processo de aplicação na prática é também muito moroso.</a:t>
            </a:r>
          </a:p>
          <a:p>
            <a:pPr algn="just"/>
            <a:r>
              <a:rPr lang="pt-PT" dirty="0" smtClean="0"/>
              <a:t>É preciso também ter especial atenção no momento de escolher as pessoas para os </a:t>
            </a:r>
            <a:r>
              <a:rPr lang="pt-PT" i="1" dirty="0" smtClean="0"/>
              <a:t>workshops</a:t>
            </a:r>
            <a:r>
              <a:rPr lang="pt-PT" dirty="0" smtClean="0"/>
              <a:t>, pois a escolha “errada” vai dificultar que, no futuro, aquilo que fora aprendido no workshop, venha a ter aplicações por parte dos participantes.</a:t>
            </a:r>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34</a:t>
            </a:fld>
            <a:endParaRPr lang="pt-PT"/>
          </a:p>
        </p:txBody>
      </p:sp>
      <p:sp>
        <p:nvSpPr>
          <p:cNvPr id="4" name="Título 3"/>
          <p:cNvSpPr>
            <a:spLocks noGrp="1"/>
          </p:cNvSpPr>
          <p:nvPr>
            <p:ph type="title"/>
          </p:nvPr>
        </p:nvSpPr>
        <p:spPr/>
        <p:txBody>
          <a:bodyPr/>
          <a:lstStyle/>
          <a:p>
            <a:r>
              <a:rPr lang="pt-PT" dirty="0" smtClean="0"/>
              <a:t>6. Reflexões Finais (3/3)</a:t>
            </a:r>
            <a:endParaRPr lang="pt-P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611560" y="1340768"/>
            <a:ext cx="8363272" cy="4972008"/>
          </a:xfrm>
        </p:spPr>
        <p:txBody>
          <a:bodyPr>
            <a:normAutofit fontScale="85000" lnSpcReduction="20000"/>
          </a:bodyPr>
          <a:lstStyle/>
          <a:p>
            <a:pPr>
              <a:spcBef>
                <a:spcPts val="0"/>
              </a:spcBef>
              <a:spcAft>
                <a:spcPts val="1000"/>
              </a:spcAft>
              <a:buNone/>
            </a:pPr>
            <a:r>
              <a:rPr lang="en-US" dirty="0" smtClean="0"/>
              <a:t>Arrow, H., Mc </a:t>
            </a:r>
            <a:r>
              <a:rPr lang="en-US" dirty="0" err="1" smtClean="0"/>
              <a:t>Grath</a:t>
            </a:r>
            <a:r>
              <a:rPr lang="en-US" dirty="0" smtClean="0"/>
              <a:t>, J.E. &amp; </a:t>
            </a:r>
            <a:r>
              <a:rPr lang="en-US" dirty="0" err="1" smtClean="0"/>
              <a:t>Berdahl</a:t>
            </a:r>
            <a:r>
              <a:rPr lang="en-US" b="1" dirty="0" smtClean="0"/>
              <a:t>, </a:t>
            </a:r>
            <a:r>
              <a:rPr lang="en-US" dirty="0" smtClean="0"/>
              <a:t>J.L.</a:t>
            </a:r>
            <a:r>
              <a:rPr lang="en-US" b="1" dirty="0" smtClean="0"/>
              <a:t> </a:t>
            </a:r>
            <a:r>
              <a:rPr lang="en-US" dirty="0" smtClean="0"/>
              <a:t>(2000),</a:t>
            </a:r>
            <a:r>
              <a:rPr lang="en-US" b="1" dirty="0" smtClean="0"/>
              <a:t> </a:t>
            </a:r>
            <a:r>
              <a:rPr lang="en-US" i="1" dirty="0" smtClean="0"/>
              <a:t>Small groups as complex systems: formation, coordination, development and adaptation</a:t>
            </a:r>
            <a:r>
              <a:rPr lang="en-US" dirty="0" smtClean="0"/>
              <a:t>, Thousand Oaks, Sage Publications.</a:t>
            </a:r>
            <a:endParaRPr lang="pt-PT" dirty="0" smtClean="0"/>
          </a:p>
          <a:p>
            <a:pPr>
              <a:spcBef>
                <a:spcPts val="0"/>
              </a:spcBef>
              <a:spcAft>
                <a:spcPts val="1000"/>
              </a:spcAft>
              <a:buNone/>
            </a:pPr>
            <a:r>
              <a:rPr lang="pt-PT" dirty="0" smtClean="0"/>
              <a:t>Cunha, M. Pina, Rego, A., Campos, R. &amp; Cabral-Cardoso, C. (2003), </a:t>
            </a:r>
            <a:r>
              <a:rPr lang="pt-PT" i="1" dirty="0" smtClean="0"/>
              <a:t>Manual de comportamento organizacional e gestão</a:t>
            </a:r>
            <a:r>
              <a:rPr lang="pt-PT" dirty="0" smtClean="0"/>
              <a:t>, Lisboa, RH editora.</a:t>
            </a:r>
          </a:p>
          <a:p>
            <a:pPr>
              <a:spcBef>
                <a:spcPts val="0"/>
              </a:spcBef>
              <a:spcAft>
                <a:spcPts val="1000"/>
              </a:spcAft>
              <a:buNone/>
            </a:pPr>
            <a:r>
              <a:rPr lang="pt-PT" i="1" dirty="0" smtClean="0"/>
              <a:t>Dicionário de Sociologia </a:t>
            </a:r>
            <a:r>
              <a:rPr lang="pt-PT" dirty="0" smtClean="0"/>
              <a:t>[Em linha]. Disponível em: http://www.prof2000.pt/users/dicsoc/soc_c.html [Acesso em: 2013/03/19].</a:t>
            </a:r>
            <a:endParaRPr lang="en-US" dirty="0" smtClean="0"/>
          </a:p>
          <a:p>
            <a:pPr>
              <a:spcBef>
                <a:spcPts val="0"/>
              </a:spcBef>
              <a:spcAft>
                <a:spcPts val="1000"/>
              </a:spcAft>
              <a:buNone/>
            </a:pPr>
            <a:r>
              <a:rPr lang="en-US" dirty="0" smtClean="0"/>
              <a:t>J</a:t>
            </a:r>
            <a:r>
              <a:rPr lang="en-US" dirty="0"/>
              <a:t>. Hill, B. (1982). An Analysis of Conflict Resolution Techniques: From Problem-Solving Workshops to Theory. </a:t>
            </a:r>
            <a:r>
              <a:rPr lang="en-US" i="1" dirty="0"/>
              <a:t>Journal of </a:t>
            </a:r>
            <a:r>
              <a:rPr lang="en-US" i="1"/>
              <a:t>Conflict </a:t>
            </a:r>
            <a:r>
              <a:rPr lang="en-US" i="1" smtClean="0"/>
              <a:t>Resolution </a:t>
            </a:r>
            <a:r>
              <a:rPr lang="en-US" dirty="0"/>
              <a:t>, 109-138.</a:t>
            </a:r>
            <a:endParaRPr lang="pt-PT" dirty="0"/>
          </a:p>
          <a:p>
            <a:pPr>
              <a:spcBef>
                <a:spcPts val="0"/>
              </a:spcBef>
              <a:spcAft>
                <a:spcPts val="1000"/>
              </a:spcAft>
              <a:buNone/>
            </a:pPr>
            <a:r>
              <a:rPr lang="en-US" dirty="0"/>
              <a:t>W. </a:t>
            </a:r>
            <a:r>
              <a:rPr lang="en-US" dirty="0" err="1"/>
              <a:t>Doob</a:t>
            </a:r>
            <a:r>
              <a:rPr lang="en-US" dirty="0"/>
              <a:t>, L., &amp; J. Foltz, W. (1973). The Belfast Workshop: An Application of Group </a:t>
            </a:r>
            <a:r>
              <a:rPr lang="en-US" dirty="0" smtClean="0"/>
              <a:t>Techniques </a:t>
            </a:r>
            <a:r>
              <a:rPr lang="en-US" dirty="0"/>
              <a:t>To a Destructive Conflict. </a:t>
            </a:r>
            <a:r>
              <a:rPr lang="en-US" i="1" dirty="0"/>
              <a:t>Journal of Conflict Resolution</a:t>
            </a:r>
            <a:r>
              <a:rPr lang="en-US" dirty="0"/>
              <a:t>, 489-512</a:t>
            </a:r>
            <a:r>
              <a:rPr lang="en-US" dirty="0" smtClean="0"/>
              <a:t>.</a:t>
            </a:r>
            <a:endParaRPr lang="pt-PT" dirty="0" smtClean="0">
              <a:hlinkClick r:id="rId2"/>
            </a:endParaRPr>
          </a:p>
          <a:p>
            <a:endParaRPr lang="pt-PT" dirty="0"/>
          </a:p>
        </p:txBody>
      </p:sp>
      <p:sp>
        <p:nvSpPr>
          <p:cNvPr id="3" name="Título 2"/>
          <p:cNvSpPr>
            <a:spLocks noGrp="1"/>
          </p:cNvSpPr>
          <p:nvPr>
            <p:ph type="title"/>
          </p:nvPr>
        </p:nvSpPr>
        <p:spPr/>
        <p:txBody>
          <a:bodyPr/>
          <a:lstStyle/>
          <a:p>
            <a:r>
              <a:rPr lang="pt-PT" dirty="0" smtClean="0"/>
              <a:t>7. Bibliografia</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35</a:t>
            </a:fld>
            <a:endParaRPr lang="pt-P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75000"/>
            <a:lum/>
          </a:blip>
          <a:srcRect/>
          <a:stretch>
            <a:fillRect l="-11000" r="-11000"/>
          </a:stretch>
        </a:blipFill>
        <a:effectLst/>
      </p:bgPr>
    </p:bg>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611560" y="2791469"/>
            <a:ext cx="8229600" cy="4525963"/>
          </a:xfrm>
        </p:spPr>
        <p:txBody>
          <a:bodyPr/>
          <a:lstStyle/>
          <a:p>
            <a:pPr algn="r">
              <a:buNone/>
            </a:pPr>
            <a:r>
              <a:rPr lang="en-US" sz="3200" b="1" dirty="0" smtClean="0"/>
              <a:t>“This was great for me, but I’m damned if I’d let my wife come to one of these. There’d be no living with her afterwards”</a:t>
            </a:r>
          </a:p>
          <a:p>
            <a:pPr algn="r">
              <a:buNone/>
            </a:pPr>
            <a:endParaRPr lang="en-US" sz="800" dirty="0" smtClean="0"/>
          </a:p>
          <a:p>
            <a:pPr algn="r">
              <a:buNone/>
            </a:pPr>
            <a:r>
              <a:rPr lang="en-US" sz="1600" dirty="0" err="1" smtClean="0"/>
              <a:t>Fonte</a:t>
            </a:r>
            <a:r>
              <a:rPr lang="en-US" sz="1600" dirty="0" smtClean="0"/>
              <a:t>: </a:t>
            </a:r>
            <a:r>
              <a:rPr lang="en-US" sz="1600" dirty="0" err="1" smtClean="0"/>
              <a:t>Doob</a:t>
            </a:r>
            <a:r>
              <a:rPr lang="en-US" sz="1600" dirty="0" smtClean="0"/>
              <a:t>, Leonard W. &amp; Foltz, William (1973). </a:t>
            </a:r>
            <a:r>
              <a:rPr lang="en-US" sz="1600" i="1" dirty="0" smtClean="0"/>
              <a:t>The Belfast Workshop: An Application of Group Techniques To a Destructive Conflict</a:t>
            </a:r>
            <a:r>
              <a:rPr lang="en-US" sz="1600" dirty="0" smtClean="0"/>
              <a:t>. Journal of Conflict Resolution, </a:t>
            </a:r>
            <a:r>
              <a:rPr lang="en-US" sz="1600" dirty="0" err="1" smtClean="0"/>
              <a:t>página</a:t>
            </a:r>
            <a:r>
              <a:rPr lang="en-US" sz="1600" dirty="0" smtClean="0"/>
              <a:t> 507.</a:t>
            </a:r>
            <a:endParaRPr lang="pt-PT" sz="1600" dirty="0" smtClean="0"/>
          </a:p>
          <a:p>
            <a:pPr algn="r">
              <a:buNone/>
            </a:pPr>
            <a:endParaRPr lang="pt-PT" sz="2800" b="1" dirty="0" smtClean="0"/>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36</a:t>
            </a:fld>
            <a:endParaRPr lang="pt-PT"/>
          </a:p>
        </p:txBody>
      </p:sp>
      <p:sp>
        <p:nvSpPr>
          <p:cNvPr id="4" name="Título 3"/>
          <p:cNvSpPr>
            <a:spLocks noGrp="1"/>
          </p:cNvSpPr>
          <p:nvPr>
            <p:ph type="title"/>
          </p:nvPr>
        </p:nvSpPr>
        <p:spPr>
          <a:xfrm>
            <a:off x="467544" y="548680"/>
            <a:ext cx="8229600" cy="1143000"/>
          </a:xfrm>
        </p:spPr>
        <p:txBody>
          <a:bodyPr>
            <a:noAutofit/>
          </a:bodyPr>
          <a:lstStyle/>
          <a:p>
            <a:r>
              <a:rPr lang="pt-PT" sz="4400" dirty="0" smtClean="0">
                <a:solidFill>
                  <a:schemeClr val="accent1">
                    <a:lumMod val="60000"/>
                    <a:lumOff val="40000"/>
                  </a:schemeClr>
                </a:solidFill>
              </a:rPr>
              <a:t>Obrigada pela vossa atenção e colaboração</a:t>
            </a:r>
            <a:r>
              <a:rPr lang="pt-PT" sz="4000" dirty="0" smtClean="0">
                <a:solidFill>
                  <a:schemeClr val="accent1">
                    <a:lumMod val="60000"/>
                    <a:lumOff val="40000"/>
                  </a:schemeClr>
                </a:solidFill>
              </a:rPr>
              <a:t>!</a:t>
            </a:r>
            <a:endParaRPr lang="pt-PT" sz="4000"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fontScale="92500" lnSpcReduction="20000"/>
          </a:bodyPr>
          <a:lstStyle/>
          <a:p>
            <a:pPr>
              <a:buNone/>
            </a:pPr>
            <a:r>
              <a:rPr lang="pt-PT" b="1" dirty="0" smtClean="0"/>
              <a:t>O que é o conflito?</a:t>
            </a:r>
          </a:p>
          <a:p>
            <a:pPr algn="just"/>
            <a:r>
              <a:rPr lang="pt-PT" dirty="0" smtClean="0"/>
              <a:t>Luta consciente e pessoal, entre indivíduos ou grupos, em que cada um dos adversários almeja uma condição, que exclui a desejada pelo adversário[Dicionário de Sociologia, Em linha].</a:t>
            </a:r>
          </a:p>
          <a:p>
            <a:pPr>
              <a:buNone/>
            </a:pPr>
            <a:endParaRPr lang="pt-PT" dirty="0" smtClean="0"/>
          </a:p>
          <a:p>
            <a:pPr>
              <a:buNone/>
            </a:pPr>
            <a:r>
              <a:rPr lang="pt-PT" b="1" dirty="0" smtClean="0"/>
              <a:t>Processo de conflito:</a:t>
            </a:r>
            <a:endParaRPr lang="pt-PT" dirty="0" smtClean="0"/>
          </a:p>
          <a:p>
            <a:pPr lvl="0"/>
            <a:r>
              <a:rPr lang="pt-PT" i="1" dirty="0" smtClean="0"/>
              <a:t>Pré-conflito:</a:t>
            </a:r>
            <a:r>
              <a:rPr lang="pt-PT" dirty="0" smtClean="0"/>
              <a:t> Sequência de eventos que levam ao culminar das hostilidades.</a:t>
            </a:r>
          </a:p>
          <a:p>
            <a:pPr lvl="0"/>
            <a:r>
              <a:rPr lang="pt-PT" i="1" dirty="0" smtClean="0"/>
              <a:t>Conflito:</a:t>
            </a:r>
            <a:r>
              <a:rPr lang="pt-PT" dirty="0" smtClean="0"/>
              <a:t> Culminar e seguintes eventos do conflito em si.</a:t>
            </a:r>
          </a:p>
          <a:p>
            <a:pPr lvl="0"/>
            <a:r>
              <a:rPr lang="pt-PT" i="1" dirty="0" smtClean="0"/>
              <a:t>Pós-conflito:</a:t>
            </a:r>
            <a:r>
              <a:rPr lang="pt-PT" dirty="0" smtClean="0"/>
              <a:t> Início da fase de discussão para terminar com as hostilidades e resolver o conflito.</a:t>
            </a:r>
          </a:p>
          <a:p>
            <a:pPr algn="r">
              <a:buNone/>
            </a:pPr>
            <a:r>
              <a:rPr lang="pt-PT" sz="1900" dirty="0" smtClean="0"/>
              <a:t>(Hill, 1982: 109)</a:t>
            </a:r>
          </a:p>
          <a:p>
            <a:pPr algn="just"/>
            <a:endParaRPr lang="pt-PT" dirty="0" smtClean="0"/>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4</a:t>
            </a:fld>
            <a:endParaRPr lang="pt-PT"/>
          </a:p>
        </p:txBody>
      </p:sp>
      <p:sp>
        <p:nvSpPr>
          <p:cNvPr id="4" name="Título 3"/>
          <p:cNvSpPr>
            <a:spLocks noGrp="1"/>
          </p:cNvSpPr>
          <p:nvPr>
            <p:ph type="title"/>
          </p:nvPr>
        </p:nvSpPr>
        <p:spPr/>
        <p:txBody>
          <a:bodyPr/>
          <a:lstStyle/>
          <a:p>
            <a:r>
              <a:rPr lang="pt-PT" dirty="0" smtClean="0"/>
              <a:t>1. Enquadramento (2/4)</a:t>
            </a:r>
            <a:endParaRPr lang="pt-P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p:txBody>
          <a:bodyPr>
            <a:normAutofit fontScale="85000" lnSpcReduction="20000"/>
          </a:bodyPr>
          <a:lstStyle/>
          <a:p>
            <a:pPr algn="just"/>
            <a:r>
              <a:rPr lang="pt-PT" dirty="0" smtClean="0"/>
              <a:t>Surgem nos anos 60 com duas funções:</a:t>
            </a:r>
          </a:p>
          <a:p>
            <a:pPr lvl="1" algn="just"/>
            <a:r>
              <a:rPr lang="pt-PT" dirty="0" smtClean="0"/>
              <a:t>Permitir aos investigadores compreender e estudar como funcionam os conflitos</a:t>
            </a:r>
          </a:p>
          <a:p>
            <a:pPr lvl="1" algn="just"/>
            <a:r>
              <a:rPr lang="pt-PT" dirty="0" smtClean="0"/>
              <a:t>Elaborar potenciais soluções de resolução de conflitos de maneira pacífica, pelas pessoas envolvidas nesses mesmos conflitos.</a:t>
            </a:r>
          </a:p>
          <a:p>
            <a:pPr algn="just"/>
            <a:endParaRPr lang="pt-PT" dirty="0" smtClean="0"/>
          </a:p>
          <a:p>
            <a:pPr algn="just"/>
            <a:r>
              <a:rPr lang="pt-PT" dirty="0" smtClean="0"/>
              <a:t>Anteriormente, os conflitos eram vistos como problemas a “ganhar” (intenção distributiva)</a:t>
            </a:r>
          </a:p>
          <a:p>
            <a:pPr algn="just"/>
            <a:endParaRPr lang="pt-PT" dirty="0" smtClean="0"/>
          </a:p>
          <a:p>
            <a:pPr algn="just"/>
            <a:r>
              <a:rPr lang="pt-PT" dirty="0" smtClean="0"/>
              <a:t>Posteriormente, começaram a ser vistos como problemas a ser resolvidos, desenvolvendo métodos de resolução de problemas onde ambas as partes poderiam sair a ganhar (intenção integrativa): Lógica do compromisso (tentativa moderada de satisfazer os interesses de ambas as partes).</a:t>
            </a:r>
          </a:p>
          <a:p>
            <a:pPr algn="r">
              <a:buNone/>
            </a:pPr>
            <a:r>
              <a:rPr lang="pt-PT" sz="2100" dirty="0" smtClean="0"/>
              <a:t>(Hill, 1982)</a:t>
            </a:r>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5</a:t>
            </a:fld>
            <a:endParaRPr lang="pt-PT"/>
          </a:p>
        </p:txBody>
      </p:sp>
      <p:sp>
        <p:nvSpPr>
          <p:cNvPr id="4" name="Título 3"/>
          <p:cNvSpPr>
            <a:spLocks noGrp="1"/>
          </p:cNvSpPr>
          <p:nvPr>
            <p:ph type="title"/>
          </p:nvPr>
        </p:nvSpPr>
        <p:spPr/>
        <p:txBody>
          <a:bodyPr>
            <a:normAutofit/>
          </a:bodyPr>
          <a:lstStyle/>
          <a:p>
            <a:r>
              <a:rPr lang="pt-PT" dirty="0" smtClean="0"/>
              <a:t>1. Enquadramento (3/4)</a:t>
            </a:r>
            <a:br>
              <a:rPr lang="pt-PT" dirty="0" smtClean="0"/>
            </a:br>
            <a:r>
              <a:rPr lang="pt-PT" sz="2400" i="1" dirty="0" smtClean="0">
                <a:solidFill>
                  <a:schemeClr val="tx1"/>
                </a:solidFill>
                <a:effectLst/>
                <a:latin typeface="+mn-lt"/>
              </a:rPr>
              <a:t>Workshops</a:t>
            </a:r>
            <a:r>
              <a:rPr lang="pt-PT" sz="2400" dirty="0" smtClean="0">
                <a:solidFill>
                  <a:schemeClr val="tx1"/>
                </a:solidFill>
                <a:effectLst/>
                <a:latin typeface="+mn-lt"/>
              </a:rPr>
              <a:t> grupais de resolução de conflitos (1/2):</a:t>
            </a:r>
            <a:endParaRPr lang="pt-PT"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idx="1"/>
          </p:nvPr>
        </p:nvSpPr>
        <p:spPr>
          <a:xfrm>
            <a:off x="539552" y="2060848"/>
            <a:ext cx="8229600" cy="3096344"/>
          </a:xfrm>
        </p:spPr>
        <p:txBody>
          <a:bodyPr>
            <a:normAutofit/>
          </a:bodyPr>
          <a:lstStyle/>
          <a:p>
            <a:pPr algn="just"/>
            <a:r>
              <a:rPr lang="pt-PT" dirty="0" smtClean="0"/>
              <a:t>Exemplos de </a:t>
            </a:r>
            <a:r>
              <a:rPr lang="pt-PT" i="1" dirty="0" smtClean="0"/>
              <a:t>workshops</a:t>
            </a:r>
            <a:r>
              <a:rPr lang="pt-PT" dirty="0" smtClean="0"/>
              <a:t> realizados no âmbito da resolução de conflitos:</a:t>
            </a:r>
          </a:p>
          <a:p>
            <a:pPr algn="just"/>
            <a:endParaRPr lang="pt-PT" sz="1050" dirty="0" smtClean="0"/>
          </a:p>
          <a:p>
            <a:pPr lvl="1" algn="just">
              <a:lnSpc>
                <a:spcPct val="160000"/>
              </a:lnSpc>
            </a:pPr>
            <a:r>
              <a:rPr lang="pt-PT" dirty="0" smtClean="0"/>
              <a:t>London </a:t>
            </a:r>
            <a:r>
              <a:rPr lang="pt-PT" dirty="0" err="1" smtClean="0"/>
              <a:t>Group</a:t>
            </a:r>
            <a:r>
              <a:rPr lang="pt-PT" dirty="0" smtClean="0"/>
              <a:t>, John Burton</a:t>
            </a:r>
          </a:p>
          <a:p>
            <a:pPr lvl="1" algn="just">
              <a:lnSpc>
                <a:spcPct val="160000"/>
              </a:lnSpc>
            </a:pPr>
            <a:r>
              <a:rPr lang="en-US" dirty="0" smtClean="0"/>
              <a:t>Yale Group, Leonard </a:t>
            </a:r>
            <a:r>
              <a:rPr lang="en-US" dirty="0" err="1" smtClean="0"/>
              <a:t>Doob</a:t>
            </a:r>
            <a:r>
              <a:rPr lang="en-US" dirty="0" smtClean="0"/>
              <a:t> &amp; William Foltz</a:t>
            </a:r>
            <a:endParaRPr lang="pt-PT" dirty="0" smtClean="0"/>
          </a:p>
          <a:p>
            <a:pPr lvl="1" algn="just">
              <a:lnSpc>
                <a:spcPct val="160000"/>
              </a:lnSpc>
            </a:pPr>
            <a:r>
              <a:rPr lang="en-US" dirty="0" smtClean="0"/>
              <a:t>Harvard Group, Herbert </a:t>
            </a:r>
            <a:r>
              <a:rPr lang="en-US" dirty="0" err="1" smtClean="0"/>
              <a:t>Kelmen</a:t>
            </a:r>
            <a:endParaRPr lang="pt-PT" dirty="0" smtClean="0"/>
          </a:p>
          <a:p>
            <a:endParaRPr lang="pt-PT" dirty="0"/>
          </a:p>
        </p:txBody>
      </p:sp>
      <p:sp>
        <p:nvSpPr>
          <p:cNvPr id="3" name="Marcador de Posição do Número do Diapositivo 2"/>
          <p:cNvSpPr>
            <a:spLocks noGrp="1"/>
          </p:cNvSpPr>
          <p:nvPr>
            <p:ph type="sldNum" sz="quarter" idx="12"/>
          </p:nvPr>
        </p:nvSpPr>
        <p:spPr/>
        <p:txBody>
          <a:bodyPr/>
          <a:lstStyle/>
          <a:p>
            <a:fld id="{18CAC917-F9E1-465E-9FD1-5398FE710893}" type="slidenum">
              <a:rPr lang="pt-PT" smtClean="0"/>
              <a:pPr/>
              <a:t>6</a:t>
            </a:fld>
            <a:endParaRPr lang="pt-PT"/>
          </a:p>
        </p:txBody>
      </p:sp>
      <p:sp>
        <p:nvSpPr>
          <p:cNvPr id="4" name="Título 3"/>
          <p:cNvSpPr>
            <a:spLocks noGrp="1"/>
          </p:cNvSpPr>
          <p:nvPr>
            <p:ph type="title"/>
          </p:nvPr>
        </p:nvSpPr>
        <p:spPr/>
        <p:txBody>
          <a:bodyPr>
            <a:normAutofit fontScale="90000"/>
          </a:bodyPr>
          <a:lstStyle/>
          <a:p>
            <a:r>
              <a:rPr lang="pt-PT" dirty="0" smtClean="0"/>
              <a:t>1. Enquadramento (4/4)</a:t>
            </a:r>
            <a:br>
              <a:rPr lang="pt-PT" dirty="0" smtClean="0"/>
            </a:br>
            <a:r>
              <a:rPr lang="pt-PT" sz="3100" i="1" dirty="0" smtClean="0">
                <a:solidFill>
                  <a:schemeClr val="tx1"/>
                </a:solidFill>
                <a:effectLst/>
                <a:latin typeface="+mn-lt"/>
              </a:rPr>
              <a:t>Workshops</a:t>
            </a:r>
            <a:r>
              <a:rPr lang="pt-PT" sz="3100" dirty="0" smtClean="0">
                <a:solidFill>
                  <a:schemeClr val="tx1"/>
                </a:solidFill>
                <a:effectLst/>
                <a:latin typeface="+mn-lt"/>
              </a:rPr>
              <a:t> grupais de resolução de conflitos(2/2):</a:t>
            </a:r>
            <a:endParaRPr lang="pt-PT"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a:xfrm>
            <a:off x="722376" y="836712"/>
            <a:ext cx="7772400" cy="1828800"/>
          </a:xfrm>
        </p:spPr>
        <p:txBody>
          <a:bodyPr>
            <a:normAutofit/>
          </a:bodyPr>
          <a:lstStyle/>
          <a:p>
            <a:r>
              <a:rPr lang="pt-PT" dirty="0" smtClean="0"/>
              <a:t>2. Apresentação do Texto</a:t>
            </a:r>
            <a:endParaRPr lang="pt-PT" dirty="0"/>
          </a:p>
        </p:txBody>
      </p:sp>
      <p:sp>
        <p:nvSpPr>
          <p:cNvPr id="11" name="Marcador de Posição do Texto 10"/>
          <p:cNvSpPr>
            <a:spLocks noGrp="1"/>
          </p:cNvSpPr>
          <p:nvPr>
            <p:ph type="body" idx="1"/>
          </p:nvPr>
        </p:nvSpPr>
        <p:spPr>
          <a:xfrm>
            <a:off x="3922712" y="2852936"/>
            <a:ext cx="4897759" cy="2801544"/>
          </a:xfrm>
        </p:spPr>
        <p:txBody>
          <a:bodyPr>
            <a:normAutofit/>
          </a:bodyPr>
          <a:lstStyle/>
          <a:p>
            <a:pPr algn="r"/>
            <a:r>
              <a:rPr lang="en-US" sz="2800" dirty="0" smtClean="0">
                <a:solidFill>
                  <a:schemeClr val="bg2">
                    <a:lumMod val="20000"/>
                    <a:lumOff val="80000"/>
                  </a:schemeClr>
                </a:solidFill>
                <a:effectLst>
                  <a:outerShdw blurRad="38100" dist="38100" dir="2700000" algn="tl">
                    <a:srgbClr val="000000">
                      <a:alpha val="43137"/>
                    </a:srgbClr>
                  </a:outerShdw>
                </a:effectLst>
              </a:rPr>
              <a:t>“The Belfast Workshop: An application of Group Techniques to a Destructive Conflict”</a:t>
            </a:r>
            <a:r>
              <a:rPr lang="en-US" sz="2400" dirty="0" smtClean="0">
                <a:solidFill>
                  <a:schemeClr val="bg2">
                    <a:lumMod val="20000"/>
                    <a:lumOff val="80000"/>
                  </a:schemeClr>
                </a:solidFill>
                <a:effectLst>
                  <a:outerShdw blurRad="38100" dist="38100" dir="2700000" algn="tl">
                    <a:srgbClr val="000000">
                      <a:alpha val="43137"/>
                    </a:srgbClr>
                  </a:outerShdw>
                </a:effectLst>
              </a:rPr>
              <a:t/>
            </a:r>
            <a:br>
              <a:rPr lang="en-US" sz="2400" dirty="0" smtClean="0">
                <a:solidFill>
                  <a:schemeClr val="bg2">
                    <a:lumMod val="20000"/>
                    <a:lumOff val="80000"/>
                  </a:schemeClr>
                </a:solidFill>
                <a:effectLst>
                  <a:outerShdw blurRad="38100" dist="38100" dir="2700000" algn="tl">
                    <a:srgbClr val="000000">
                      <a:alpha val="43137"/>
                    </a:srgbClr>
                  </a:outerShdw>
                </a:effectLst>
              </a:rPr>
            </a:br>
            <a:endParaRPr lang="en-US" sz="2400" dirty="0" smtClean="0">
              <a:solidFill>
                <a:schemeClr val="bg2">
                  <a:lumMod val="20000"/>
                  <a:lumOff val="80000"/>
                </a:schemeClr>
              </a:solidFill>
              <a:effectLst>
                <a:outerShdw blurRad="38100" dist="38100" dir="2700000" algn="tl">
                  <a:srgbClr val="000000">
                    <a:alpha val="43137"/>
                  </a:srgbClr>
                </a:outerShdw>
              </a:effectLst>
            </a:endParaRPr>
          </a:p>
          <a:p>
            <a:pPr algn="r"/>
            <a:r>
              <a:rPr lang="en-US" sz="2400" dirty="0" smtClean="0">
                <a:solidFill>
                  <a:schemeClr val="bg2">
                    <a:lumMod val="20000"/>
                    <a:lumOff val="80000"/>
                  </a:schemeClr>
                </a:solidFill>
                <a:effectLst>
                  <a:outerShdw blurRad="38100" dist="38100" dir="2700000" algn="tl">
                    <a:srgbClr val="000000">
                      <a:alpha val="43137"/>
                    </a:srgbClr>
                  </a:outerShdw>
                </a:effectLst>
              </a:rPr>
              <a:t>Leonard W. </a:t>
            </a:r>
            <a:r>
              <a:rPr lang="en-US" sz="2400" dirty="0" err="1" smtClean="0">
                <a:solidFill>
                  <a:schemeClr val="bg2">
                    <a:lumMod val="20000"/>
                    <a:lumOff val="80000"/>
                  </a:schemeClr>
                </a:solidFill>
                <a:effectLst>
                  <a:outerShdw blurRad="38100" dist="38100" dir="2700000" algn="tl">
                    <a:srgbClr val="000000">
                      <a:alpha val="43137"/>
                    </a:srgbClr>
                  </a:outerShdw>
                </a:effectLst>
              </a:rPr>
              <a:t>Doob</a:t>
            </a:r>
            <a:r>
              <a:rPr lang="en-US" sz="2400" dirty="0" smtClean="0">
                <a:solidFill>
                  <a:schemeClr val="bg2">
                    <a:lumMod val="20000"/>
                    <a:lumOff val="80000"/>
                  </a:schemeClr>
                </a:solidFill>
                <a:effectLst>
                  <a:outerShdw blurRad="38100" dist="38100" dir="2700000" algn="tl">
                    <a:srgbClr val="000000">
                      <a:alpha val="43137"/>
                    </a:srgbClr>
                  </a:outerShdw>
                </a:effectLst>
              </a:rPr>
              <a:t/>
            </a:r>
            <a:br>
              <a:rPr lang="en-US" sz="2400" dirty="0" smtClean="0">
                <a:solidFill>
                  <a:schemeClr val="bg2">
                    <a:lumMod val="20000"/>
                    <a:lumOff val="80000"/>
                  </a:schemeClr>
                </a:solidFill>
                <a:effectLst>
                  <a:outerShdw blurRad="38100" dist="38100" dir="2700000" algn="tl">
                    <a:srgbClr val="000000">
                      <a:alpha val="43137"/>
                    </a:srgbClr>
                  </a:outerShdw>
                </a:effectLst>
              </a:rPr>
            </a:br>
            <a:r>
              <a:rPr lang="en-US" sz="2400" dirty="0" smtClean="0">
                <a:solidFill>
                  <a:schemeClr val="bg2">
                    <a:lumMod val="20000"/>
                    <a:lumOff val="80000"/>
                  </a:schemeClr>
                </a:solidFill>
                <a:effectLst>
                  <a:outerShdw blurRad="38100" dist="38100" dir="2700000" algn="tl">
                    <a:srgbClr val="000000">
                      <a:alpha val="43137"/>
                    </a:srgbClr>
                  </a:outerShdw>
                </a:effectLst>
              </a:rPr>
              <a:t>William J. Foltz</a:t>
            </a:r>
            <a:endParaRPr lang="pt-PT" dirty="0">
              <a:effectLst>
                <a:outerShdw blurRad="38100" dist="38100" dir="2700000" algn="tl">
                  <a:srgbClr val="000000">
                    <a:alpha val="43137"/>
                  </a:srgbClr>
                </a:outerShdw>
              </a:effectLst>
            </a:endParaRPr>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7</a:t>
            </a:fld>
            <a:endParaRPr lang="pt-PT"/>
          </a:p>
        </p:txBody>
      </p:sp>
      <p:pic>
        <p:nvPicPr>
          <p:cNvPr id="2050" name="Picture 2" descr="C:\Users\Fátima\Desktop\imagesCAHLKS21.jpg"/>
          <p:cNvPicPr>
            <a:picLocks noChangeAspect="1" noChangeArrowheads="1"/>
          </p:cNvPicPr>
          <p:nvPr/>
        </p:nvPicPr>
        <p:blipFill>
          <a:blip r:embed="rId2" cstate="print"/>
          <a:srcRect/>
          <a:stretch>
            <a:fillRect/>
          </a:stretch>
        </p:blipFill>
        <p:spPr bwMode="auto">
          <a:xfrm rot="21149437">
            <a:off x="498204" y="3448671"/>
            <a:ext cx="2619375" cy="1743075"/>
          </a:xfrm>
          <a:prstGeom prst="round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Posição de Conteúdo 5"/>
          <p:cNvGraphicFramePr>
            <a:graphicFrameLocks noGrp="1"/>
          </p:cNvGraphicFramePr>
          <p:nvPr>
            <p:ph idx="1"/>
          </p:nvPr>
        </p:nvGraphicFramePr>
        <p:xfrm>
          <a:off x="457200" y="135131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arcador de Posição do Número do Diapositivo 1"/>
          <p:cNvSpPr>
            <a:spLocks noGrp="1"/>
          </p:cNvSpPr>
          <p:nvPr>
            <p:ph type="sldNum" sz="quarter" idx="12"/>
          </p:nvPr>
        </p:nvSpPr>
        <p:spPr/>
        <p:txBody>
          <a:bodyPr/>
          <a:lstStyle/>
          <a:p>
            <a:fld id="{18CAC917-F9E1-465E-9FD1-5398FE710893}" type="slidenum">
              <a:rPr lang="pt-PT" smtClean="0"/>
              <a:pPr/>
              <a:t>8</a:t>
            </a:fld>
            <a:endParaRPr lang="pt-PT"/>
          </a:p>
        </p:txBody>
      </p:sp>
      <p:sp>
        <p:nvSpPr>
          <p:cNvPr id="4" name="Título 3"/>
          <p:cNvSpPr>
            <a:spLocks noGrp="1"/>
          </p:cNvSpPr>
          <p:nvPr>
            <p:ph type="title"/>
          </p:nvPr>
        </p:nvSpPr>
        <p:spPr/>
        <p:txBody>
          <a:bodyPr/>
          <a:lstStyle/>
          <a:p>
            <a:r>
              <a:rPr lang="pt-PT" dirty="0" smtClean="0"/>
              <a:t>Índice</a:t>
            </a: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84" y="1625344"/>
            <a:ext cx="8507288" cy="4683976"/>
          </a:xfrm>
        </p:spPr>
        <p:txBody>
          <a:bodyPr>
            <a:normAutofit fontScale="92500" lnSpcReduction="10000"/>
          </a:bodyPr>
          <a:lstStyle/>
          <a:p>
            <a:pPr algn="just"/>
            <a:r>
              <a:rPr lang="pt-PT" dirty="0"/>
              <a:t>O conflito na </a:t>
            </a:r>
            <a:r>
              <a:rPr lang="pt-PT" dirty="0" smtClean="0"/>
              <a:t>Irlanda </a:t>
            </a:r>
            <a:r>
              <a:rPr lang="pt-PT" dirty="0"/>
              <a:t>deriva de um acumular de situações que dividem a </a:t>
            </a:r>
            <a:r>
              <a:rPr lang="pt-PT" dirty="0" smtClean="0"/>
              <a:t>sociedade, envolvendo </a:t>
            </a:r>
            <a:r>
              <a:rPr lang="pt-PT" dirty="0"/>
              <a:t>religião, </a:t>
            </a:r>
            <a:r>
              <a:rPr lang="pt-PT" dirty="0" smtClean="0"/>
              <a:t>política </a:t>
            </a:r>
            <a:r>
              <a:rPr lang="pt-PT" dirty="0"/>
              <a:t>e </a:t>
            </a:r>
            <a:r>
              <a:rPr lang="pt-PT" dirty="0" smtClean="0"/>
              <a:t>cultura</a:t>
            </a:r>
            <a:r>
              <a:rPr lang="pt-PT" dirty="0"/>
              <a:t>. </a:t>
            </a:r>
            <a:endParaRPr lang="pt-PT" dirty="0" smtClean="0"/>
          </a:p>
          <a:p>
            <a:pPr algn="just"/>
            <a:endParaRPr lang="pt-PT" dirty="0" smtClean="0"/>
          </a:p>
          <a:p>
            <a:pPr algn="just"/>
            <a:r>
              <a:rPr lang="pt-PT" dirty="0"/>
              <a:t>Nenhum dos lados é homogéneo. A religião protestante </a:t>
            </a:r>
            <a:r>
              <a:rPr lang="pt-PT" dirty="0" smtClean="0"/>
              <a:t>está </a:t>
            </a:r>
            <a:r>
              <a:rPr lang="pt-PT" dirty="0"/>
              <a:t>fragmentada em </a:t>
            </a:r>
            <a:r>
              <a:rPr lang="pt-PT" dirty="0" smtClean="0"/>
              <a:t>várias </a:t>
            </a:r>
            <a:r>
              <a:rPr lang="pt-PT" dirty="0"/>
              <a:t>igrejas e </a:t>
            </a:r>
            <a:r>
              <a:rPr lang="pt-PT" dirty="0" smtClean="0"/>
              <a:t>seitas </a:t>
            </a:r>
            <a:r>
              <a:rPr lang="pt-PT" dirty="0"/>
              <a:t>concorrentes entre </a:t>
            </a:r>
            <a:r>
              <a:rPr lang="pt-PT" dirty="0" smtClean="0"/>
              <a:t>si e </a:t>
            </a:r>
            <a:r>
              <a:rPr lang="pt-PT" dirty="0"/>
              <a:t>o lado </a:t>
            </a:r>
            <a:r>
              <a:rPr lang="pt-PT" dirty="0" smtClean="0"/>
              <a:t>católico apresenta algumas competições políticas.</a:t>
            </a:r>
          </a:p>
          <a:p>
            <a:pPr algn="just"/>
            <a:endParaRPr lang="pt-PT" dirty="0" smtClean="0"/>
          </a:p>
          <a:p>
            <a:pPr algn="just"/>
            <a:r>
              <a:rPr lang="pt-PT" dirty="0" smtClean="0"/>
              <a:t>A separação do governo da Irlanda do governo Britânico incendiou ainda mais o conflito, levando a um aumento da violência e de assassinatos. O que provocou grande preocupação, uma vez que a situação era impossível de controlar.</a:t>
            </a:r>
          </a:p>
          <a:p>
            <a:endParaRPr lang="pt-PT" dirty="0"/>
          </a:p>
          <a:p>
            <a:endParaRPr lang="pt-PT" dirty="0"/>
          </a:p>
        </p:txBody>
      </p:sp>
      <p:sp>
        <p:nvSpPr>
          <p:cNvPr id="2" name="Title 1"/>
          <p:cNvSpPr>
            <a:spLocks noGrp="1"/>
          </p:cNvSpPr>
          <p:nvPr>
            <p:ph type="title"/>
          </p:nvPr>
        </p:nvSpPr>
        <p:spPr/>
        <p:txBody>
          <a:bodyPr>
            <a:normAutofit/>
          </a:bodyPr>
          <a:lstStyle/>
          <a:p>
            <a:r>
              <a:rPr lang="pt-PT" dirty="0" smtClean="0"/>
              <a:t>I. Introdução (1/2) </a:t>
            </a:r>
            <a:endParaRPr lang="pt-PT" dirty="0"/>
          </a:p>
        </p:txBody>
      </p:sp>
      <p:sp>
        <p:nvSpPr>
          <p:cNvPr id="5" name="Marcador de Posição do Número do Diapositivo 4"/>
          <p:cNvSpPr>
            <a:spLocks noGrp="1"/>
          </p:cNvSpPr>
          <p:nvPr>
            <p:ph type="sldNum" sz="quarter" idx="12"/>
          </p:nvPr>
        </p:nvSpPr>
        <p:spPr/>
        <p:txBody>
          <a:bodyPr/>
          <a:lstStyle/>
          <a:p>
            <a:fld id="{18CAC917-F9E1-465E-9FD1-5398FE710893}" type="slidenum">
              <a:rPr lang="pt-PT" smtClean="0"/>
              <a:pPr/>
              <a:t>9</a:t>
            </a:fld>
            <a:endParaRPr lang="pt-PT"/>
          </a:p>
        </p:txBody>
      </p:sp>
    </p:spTree>
    <p:extLst>
      <p:ext uri="{BB962C8B-B14F-4D97-AF65-F5344CB8AC3E}">
        <p14:creationId xmlns:p14="http://schemas.microsoft.com/office/powerpoint/2010/main" xmlns="" val="1303675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fluência">
  <a:themeElements>
    <a:clrScheme name="Personalizado 2">
      <a:dk1>
        <a:sysClr val="windowText" lastClr="000000"/>
      </a:dk1>
      <a:lt1>
        <a:sysClr val="window" lastClr="FFFFFF"/>
      </a:lt1>
      <a:dk2>
        <a:srgbClr val="444D26"/>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Personalizado 1">
      <a:majorFont>
        <a:latin typeface="Corbel"/>
        <a:ea typeface=""/>
        <a:cs typeface=""/>
      </a:majorFont>
      <a:minorFont>
        <a:latin typeface="Tw Cen MT"/>
        <a:ea typeface=""/>
        <a:cs typeface=""/>
      </a:minorFont>
    </a:fontScheme>
    <a:fmtScheme name="Confluê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1057</TotalTime>
  <Words>2718</Words>
  <Application>Microsoft Office PowerPoint</Application>
  <PresentationFormat>On-screen Show (4:3)</PresentationFormat>
  <Paragraphs>291</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Confluência</vt:lpstr>
      <vt:lpstr>Estudo de caso: “The Belfast Workshop: An application of Group Techniques to a Destructive Conflict”</vt:lpstr>
      <vt:lpstr>Estrutura da Apresentação</vt:lpstr>
      <vt:lpstr>1. Enquadramento (1/4)</vt:lpstr>
      <vt:lpstr>1. Enquadramento (2/4)</vt:lpstr>
      <vt:lpstr>1. Enquadramento (3/4) Workshops grupais de resolução de conflitos (1/2):</vt:lpstr>
      <vt:lpstr>1. Enquadramento (4/4) Workshops grupais de resolução de conflitos(2/2):</vt:lpstr>
      <vt:lpstr>2. Apresentação do Texto</vt:lpstr>
      <vt:lpstr>Índice</vt:lpstr>
      <vt:lpstr>I. Introdução (1/2) </vt:lpstr>
      <vt:lpstr>I. Introdução (2/2) </vt:lpstr>
      <vt:lpstr>II. Metodologia (1/7) </vt:lpstr>
      <vt:lpstr>II. Metodologia (2/7) </vt:lpstr>
      <vt:lpstr>II. Metodologia (3/7)  Desenvolvimento e Instalação do Workshop</vt:lpstr>
      <vt:lpstr>II. Metodologia (4/7)  Organização do Workshop (1/4)</vt:lpstr>
      <vt:lpstr>II. Metodologia (5/7)  Organização do Workshop (2/4)</vt:lpstr>
      <vt:lpstr>II. Metodologia (6/7)  Organização do Workshop (3/4)</vt:lpstr>
      <vt:lpstr>II. Metodologia (7/7)  Organização do Workshop (4/4)</vt:lpstr>
      <vt:lpstr>III. Resultados (1/6)</vt:lpstr>
      <vt:lpstr>III. Resultados (2/6)</vt:lpstr>
      <vt:lpstr>III. Resultados (3/6)</vt:lpstr>
      <vt:lpstr>III. Resultados (4/6)</vt:lpstr>
      <vt:lpstr>III. Resultados (5/6)</vt:lpstr>
      <vt:lpstr>III. Resultados (6/6)</vt:lpstr>
      <vt:lpstr>IV. Conclusões gerais</vt:lpstr>
      <vt:lpstr>4. Contextualização do texto proposto:</vt:lpstr>
      <vt:lpstr>4. Recriação do problema: Dinâmica de Grupo </vt:lpstr>
      <vt:lpstr>4. Recriação do problema: Dinâmica de Grupo </vt:lpstr>
      <vt:lpstr>Slide 28</vt:lpstr>
      <vt:lpstr>Slide 29</vt:lpstr>
      <vt:lpstr>Slide 30</vt:lpstr>
      <vt:lpstr>5 . Análise da dinâmica    realizada/Discussão</vt:lpstr>
      <vt:lpstr>6. Reflexões Finais (1/3)</vt:lpstr>
      <vt:lpstr>6. Reflexões Finais (2/3)</vt:lpstr>
      <vt:lpstr>6. Reflexões Finais (3/3)</vt:lpstr>
      <vt:lpstr>7. Bibliografia</vt:lpstr>
      <vt:lpstr>Obrigada pela vossa atenção e colaboração!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Belfast Workshop: An application of Group Techniques to a Destructive Conflict</dc:title>
  <dc:creator>Fátima</dc:creator>
  <cp:lastModifiedBy>sbento</cp:lastModifiedBy>
  <cp:revision>136</cp:revision>
  <dcterms:created xsi:type="dcterms:W3CDTF">2013-03-18T00:55:38Z</dcterms:created>
  <dcterms:modified xsi:type="dcterms:W3CDTF">2013-05-16T17:23:08Z</dcterms:modified>
</cp:coreProperties>
</file>